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34"/>
  </p:notesMasterIdLst>
  <p:sldIdLst>
    <p:sldId id="293" r:id="rId2"/>
    <p:sldId id="320" r:id="rId3"/>
    <p:sldId id="351" r:id="rId4"/>
    <p:sldId id="340" r:id="rId5"/>
    <p:sldId id="321" r:id="rId6"/>
    <p:sldId id="352" r:id="rId7"/>
    <p:sldId id="354" r:id="rId8"/>
    <p:sldId id="355" r:id="rId9"/>
    <p:sldId id="356" r:id="rId10"/>
    <p:sldId id="353" r:id="rId11"/>
    <p:sldId id="357" r:id="rId12"/>
    <p:sldId id="358" r:id="rId13"/>
    <p:sldId id="359" r:id="rId14"/>
    <p:sldId id="360" r:id="rId15"/>
    <p:sldId id="322" r:id="rId16"/>
    <p:sldId id="323" r:id="rId17"/>
    <p:sldId id="361" r:id="rId18"/>
    <p:sldId id="349" r:id="rId19"/>
    <p:sldId id="325" r:id="rId20"/>
    <p:sldId id="326" r:id="rId21"/>
    <p:sldId id="327" r:id="rId22"/>
    <p:sldId id="341" r:id="rId23"/>
    <p:sldId id="362" r:id="rId24"/>
    <p:sldId id="328" r:id="rId25"/>
    <p:sldId id="329" r:id="rId26"/>
    <p:sldId id="342" r:id="rId27"/>
    <p:sldId id="345" r:id="rId28"/>
    <p:sldId id="346" r:id="rId29"/>
    <p:sldId id="333" r:id="rId30"/>
    <p:sldId id="363" r:id="rId31"/>
    <p:sldId id="347" r:id="rId32"/>
    <p:sldId id="348" r:id="rId33"/>
  </p:sldIdLst>
  <p:sldSz cx="9144000" cy="6858000" type="screen4x3"/>
  <p:notesSz cx="6858000" cy="9144000"/>
  <p:defaultTextStyle>
    <a:defPPr>
      <a:defRPr lang="tr-TR"/>
    </a:defPPr>
    <a:lvl1pPr algn="l" rtl="0" fontAlgn="base">
      <a:spcBef>
        <a:spcPct val="0"/>
      </a:spcBef>
      <a:spcAft>
        <a:spcPct val="0"/>
      </a:spcAft>
      <a:defRPr sz="3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3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3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3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3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2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99D9FB-0027-4134-8E2D-E64A9A49733A}" type="doc">
      <dgm:prSet loTypeId="urn:microsoft.com/office/officeart/2009/3/layout/HorizontalOrganizationChart" loCatId="hierarchy" qsTypeId="urn:microsoft.com/office/officeart/2005/8/quickstyle/simple1" qsCatId="simple" csTypeId="urn:microsoft.com/office/officeart/2005/8/colors/accent3_4" csCatId="accent3" phldr="1"/>
      <dgm:spPr/>
      <dgm:t>
        <a:bodyPr/>
        <a:lstStyle/>
        <a:p>
          <a:endParaRPr lang="tr-TR"/>
        </a:p>
      </dgm:t>
    </dgm:pt>
    <dgm:pt modelId="{524A521F-A0BC-4237-8E7D-3938CC2CEDD1}">
      <dgm:prSet phldrT="[Metin]" custT="1"/>
      <dgm:spPr/>
      <dgm:t>
        <a:bodyPr/>
        <a:lstStyle/>
        <a:p>
          <a:r>
            <a:rPr lang="tr-TR" sz="1800" b="1" dirty="0" smtClean="0"/>
            <a:t>Pazar Payının Arttırılması Stratejisi</a:t>
          </a:r>
          <a:endParaRPr lang="tr-TR" sz="1800" b="1" dirty="0"/>
        </a:p>
      </dgm:t>
    </dgm:pt>
    <dgm:pt modelId="{52A089EA-E45D-480F-A55F-E938B2F9A62B}" type="parTrans" cxnId="{037E2272-BF56-4855-892D-FA4396B4B24D}">
      <dgm:prSet/>
      <dgm:spPr/>
      <dgm:t>
        <a:bodyPr/>
        <a:lstStyle/>
        <a:p>
          <a:endParaRPr lang="tr-TR" sz="3200"/>
        </a:p>
      </dgm:t>
    </dgm:pt>
    <dgm:pt modelId="{53C70C45-88C7-42DD-8544-765B8A1BE79C}" type="sibTrans" cxnId="{037E2272-BF56-4855-892D-FA4396B4B24D}">
      <dgm:prSet/>
      <dgm:spPr/>
      <dgm:t>
        <a:bodyPr/>
        <a:lstStyle/>
        <a:p>
          <a:endParaRPr lang="tr-TR" sz="3200"/>
        </a:p>
      </dgm:t>
    </dgm:pt>
    <dgm:pt modelId="{466C5AED-B374-4643-A1C8-6A08362A8BE1}">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b="1" dirty="0" smtClean="0"/>
            <a:t>Tüketicinin Kazanılması</a:t>
          </a:r>
          <a:endParaRPr lang="tr-TR" sz="1800" b="1" dirty="0"/>
        </a:p>
      </dgm:t>
    </dgm:pt>
    <dgm:pt modelId="{0A297D0A-27DE-4601-AEC2-A707387E6A37}" type="parTrans" cxnId="{408D0860-30E7-4E71-BC46-ABC5F5C13AC6}">
      <dgm:prSet/>
      <dgm:spPr/>
      <dgm:t>
        <a:bodyPr/>
        <a:lstStyle/>
        <a:p>
          <a:endParaRPr lang="tr-TR" sz="4000"/>
        </a:p>
      </dgm:t>
    </dgm:pt>
    <dgm:pt modelId="{5CF57F31-A6D9-499E-ADBD-D3962BBAFD95}" type="sibTrans" cxnId="{408D0860-30E7-4E71-BC46-ABC5F5C13AC6}">
      <dgm:prSet/>
      <dgm:spPr/>
      <dgm:t>
        <a:bodyPr/>
        <a:lstStyle/>
        <a:p>
          <a:endParaRPr lang="tr-TR" sz="3200"/>
        </a:p>
      </dgm:t>
    </dgm:pt>
    <dgm:pt modelId="{20BBD60E-3328-4451-8C2C-9A6CBFD51525}">
      <dgm:prSet phldrT="[Metin]" custT="1"/>
      <dgm:spPr/>
      <dgm:t>
        <a:bodyPr/>
        <a:lstStyle/>
        <a:p>
          <a:r>
            <a:rPr lang="tr-TR" sz="1800" b="1" i="0" u="none" dirty="0" smtClean="0">
              <a:effectLst/>
            </a:rPr>
            <a:t>Rakiplerin Kazanılması</a:t>
          </a:r>
          <a:endParaRPr lang="tr-TR" sz="1800" b="1" i="0" u="none" dirty="0">
            <a:effectLst/>
          </a:endParaRPr>
        </a:p>
      </dgm:t>
    </dgm:pt>
    <dgm:pt modelId="{372BACF6-12F5-46E8-B968-885CA189E123}" type="parTrans" cxnId="{04F2A4CE-AD25-4147-A873-6F3D7EA17908}">
      <dgm:prSet/>
      <dgm:spPr/>
      <dgm:t>
        <a:bodyPr/>
        <a:lstStyle/>
        <a:p>
          <a:endParaRPr lang="tr-TR" sz="4000"/>
        </a:p>
      </dgm:t>
    </dgm:pt>
    <dgm:pt modelId="{66E86A26-722B-40D1-A53D-4FC636E7E747}" type="sibTrans" cxnId="{04F2A4CE-AD25-4147-A873-6F3D7EA17908}">
      <dgm:prSet/>
      <dgm:spPr/>
      <dgm:t>
        <a:bodyPr/>
        <a:lstStyle/>
        <a:p>
          <a:endParaRPr lang="tr-TR" sz="3200"/>
        </a:p>
      </dgm:t>
    </dgm:pt>
    <dgm:pt modelId="{F7B0FFC6-FBD0-48B4-84B0-EB73D769BC3F}">
      <dgm:prSet phldrT="[Metin]" custT="1"/>
      <dgm:spPr/>
      <dgm:t>
        <a:bodyPr/>
        <a:lstStyle/>
        <a:p>
          <a:r>
            <a:rPr lang="tr-TR" sz="1800" b="1" i="0" u="none" dirty="0" smtClean="0">
              <a:effectLst/>
            </a:rPr>
            <a:t>Sadakatin Kazanılması</a:t>
          </a:r>
          <a:endParaRPr lang="tr-TR" sz="1800" b="1" i="0" u="none" dirty="0">
            <a:effectLst/>
          </a:endParaRPr>
        </a:p>
      </dgm:t>
    </dgm:pt>
    <dgm:pt modelId="{743673F5-C52A-46C2-B68E-F0C70D42E81F}" type="parTrans" cxnId="{DDA68935-3E33-491E-A9D0-8AB25B020CCD}">
      <dgm:prSet/>
      <dgm:spPr/>
      <dgm:t>
        <a:bodyPr/>
        <a:lstStyle/>
        <a:p>
          <a:endParaRPr lang="tr-TR" sz="4000"/>
        </a:p>
      </dgm:t>
    </dgm:pt>
    <dgm:pt modelId="{F9A4ED78-DD41-418B-98A5-A8D3B666BC63}" type="sibTrans" cxnId="{DDA68935-3E33-491E-A9D0-8AB25B020CCD}">
      <dgm:prSet/>
      <dgm:spPr/>
      <dgm:t>
        <a:bodyPr/>
        <a:lstStyle/>
        <a:p>
          <a:endParaRPr lang="tr-TR" sz="3200"/>
        </a:p>
      </dgm:t>
    </dgm:pt>
    <dgm:pt modelId="{69C3B8DC-D02B-451F-810F-303EA4C04633}" type="pres">
      <dgm:prSet presAssocID="{6B99D9FB-0027-4134-8E2D-E64A9A49733A}" presName="hierChild1" presStyleCnt="0">
        <dgm:presLayoutVars>
          <dgm:orgChart val="1"/>
          <dgm:chPref val="1"/>
          <dgm:dir/>
          <dgm:animOne val="branch"/>
          <dgm:animLvl val="lvl"/>
          <dgm:resizeHandles/>
        </dgm:presLayoutVars>
      </dgm:prSet>
      <dgm:spPr/>
      <dgm:t>
        <a:bodyPr/>
        <a:lstStyle/>
        <a:p>
          <a:endParaRPr lang="tr-TR"/>
        </a:p>
      </dgm:t>
    </dgm:pt>
    <dgm:pt modelId="{35B8DCFC-CA7C-431E-9D7B-2326CC81F7D0}" type="pres">
      <dgm:prSet presAssocID="{524A521F-A0BC-4237-8E7D-3938CC2CEDD1}" presName="hierRoot1" presStyleCnt="0">
        <dgm:presLayoutVars>
          <dgm:hierBranch val="init"/>
        </dgm:presLayoutVars>
      </dgm:prSet>
      <dgm:spPr/>
      <dgm:t>
        <a:bodyPr/>
        <a:lstStyle/>
        <a:p>
          <a:endParaRPr lang="tr-TR"/>
        </a:p>
      </dgm:t>
    </dgm:pt>
    <dgm:pt modelId="{D204D202-AB4A-4666-9ABE-5F744B3D90B9}" type="pres">
      <dgm:prSet presAssocID="{524A521F-A0BC-4237-8E7D-3938CC2CEDD1}" presName="rootComposite1" presStyleCnt="0"/>
      <dgm:spPr/>
      <dgm:t>
        <a:bodyPr/>
        <a:lstStyle/>
        <a:p>
          <a:endParaRPr lang="tr-TR"/>
        </a:p>
      </dgm:t>
    </dgm:pt>
    <dgm:pt modelId="{A4A1A006-C034-438E-B4BD-5F1DC49411FD}" type="pres">
      <dgm:prSet presAssocID="{524A521F-A0BC-4237-8E7D-3938CC2CEDD1}" presName="rootText1" presStyleLbl="node0" presStyleIdx="0" presStyleCnt="1">
        <dgm:presLayoutVars>
          <dgm:chPref val="3"/>
        </dgm:presLayoutVars>
      </dgm:prSet>
      <dgm:spPr/>
      <dgm:t>
        <a:bodyPr/>
        <a:lstStyle/>
        <a:p>
          <a:endParaRPr lang="tr-TR"/>
        </a:p>
      </dgm:t>
    </dgm:pt>
    <dgm:pt modelId="{66FA8DE0-37E5-4979-A428-E39D23B5FAC4}" type="pres">
      <dgm:prSet presAssocID="{524A521F-A0BC-4237-8E7D-3938CC2CEDD1}" presName="rootConnector1" presStyleLbl="node1" presStyleIdx="0" presStyleCnt="0"/>
      <dgm:spPr/>
      <dgm:t>
        <a:bodyPr/>
        <a:lstStyle/>
        <a:p>
          <a:endParaRPr lang="tr-TR"/>
        </a:p>
      </dgm:t>
    </dgm:pt>
    <dgm:pt modelId="{6028D4BA-9F3C-48DD-BB27-B40811C292FF}" type="pres">
      <dgm:prSet presAssocID="{524A521F-A0BC-4237-8E7D-3938CC2CEDD1}" presName="hierChild2" presStyleCnt="0"/>
      <dgm:spPr/>
      <dgm:t>
        <a:bodyPr/>
        <a:lstStyle/>
        <a:p>
          <a:endParaRPr lang="tr-TR"/>
        </a:p>
      </dgm:t>
    </dgm:pt>
    <dgm:pt modelId="{3D0E1F84-D728-495E-91D2-BF3E6CD193B8}" type="pres">
      <dgm:prSet presAssocID="{0A297D0A-27DE-4601-AEC2-A707387E6A37}" presName="Name64" presStyleLbl="parChTrans1D2" presStyleIdx="0" presStyleCnt="3"/>
      <dgm:spPr/>
      <dgm:t>
        <a:bodyPr/>
        <a:lstStyle/>
        <a:p>
          <a:endParaRPr lang="tr-TR"/>
        </a:p>
      </dgm:t>
    </dgm:pt>
    <dgm:pt modelId="{D6620FA6-BE98-41AA-B1D7-1D5A90A97A36}" type="pres">
      <dgm:prSet presAssocID="{466C5AED-B374-4643-A1C8-6A08362A8BE1}" presName="hierRoot2" presStyleCnt="0">
        <dgm:presLayoutVars>
          <dgm:hierBranch val="init"/>
        </dgm:presLayoutVars>
      </dgm:prSet>
      <dgm:spPr/>
      <dgm:t>
        <a:bodyPr/>
        <a:lstStyle/>
        <a:p>
          <a:endParaRPr lang="tr-TR"/>
        </a:p>
      </dgm:t>
    </dgm:pt>
    <dgm:pt modelId="{1A609A64-40B1-4D7C-AFBE-AD2AD85CB3E6}" type="pres">
      <dgm:prSet presAssocID="{466C5AED-B374-4643-A1C8-6A08362A8BE1}" presName="rootComposite" presStyleCnt="0"/>
      <dgm:spPr/>
      <dgm:t>
        <a:bodyPr/>
        <a:lstStyle/>
        <a:p>
          <a:endParaRPr lang="tr-TR"/>
        </a:p>
      </dgm:t>
    </dgm:pt>
    <dgm:pt modelId="{FCCF7162-C7B2-41CC-882E-08B3A44FC8A6}" type="pres">
      <dgm:prSet presAssocID="{466C5AED-B374-4643-A1C8-6A08362A8BE1}" presName="rootText" presStyleLbl="node2" presStyleIdx="0" presStyleCnt="3">
        <dgm:presLayoutVars>
          <dgm:chPref val="3"/>
        </dgm:presLayoutVars>
      </dgm:prSet>
      <dgm:spPr/>
      <dgm:t>
        <a:bodyPr/>
        <a:lstStyle/>
        <a:p>
          <a:endParaRPr lang="tr-TR"/>
        </a:p>
      </dgm:t>
    </dgm:pt>
    <dgm:pt modelId="{D33E2AAB-D8DD-40AA-87D8-AB6D34120509}" type="pres">
      <dgm:prSet presAssocID="{466C5AED-B374-4643-A1C8-6A08362A8BE1}" presName="rootConnector" presStyleLbl="node2" presStyleIdx="0" presStyleCnt="3"/>
      <dgm:spPr/>
      <dgm:t>
        <a:bodyPr/>
        <a:lstStyle/>
        <a:p>
          <a:endParaRPr lang="tr-TR"/>
        </a:p>
      </dgm:t>
    </dgm:pt>
    <dgm:pt modelId="{EEB9C15E-BF40-41C8-9A74-7D4A05DE6921}" type="pres">
      <dgm:prSet presAssocID="{466C5AED-B374-4643-A1C8-6A08362A8BE1}" presName="hierChild4" presStyleCnt="0"/>
      <dgm:spPr/>
      <dgm:t>
        <a:bodyPr/>
        <a:lstStyle/>
        <a:p>
          <a:endParaRPr lang="tr-TR"/>
        </a:p>
      </dgm:t>
    </dgm:pt>
    <dgm:pt modelId="{EFB66BB6-CF33-4D13-9A90-8B6C4B4382DD}" type="pres">
      <dgm:prSet presAssocID="{466C5AED-B374-4643-A1C8-6A08362A8BE1}" presName="hierChild5" presStyleCnt="0"/>
      <dgm:spPr/>
      <dgm:t>
        <a:bodyPr/>
        <a:lstStyle/>
        <a:p>
          <a:endParaRPr lang="tr-TR"/>
        </a:p>
      </dgm:t>
    </dgm:pt>
    <dgm:pt modelId="{379E7E99-6C56-40D6-A829-A879D9906AF0}" type="pres">
      <dgm:prSet presAssocID="{372BACF6-12F5-46E8-B968-885CA189E123}" presName="Name64" presStyleLbl="parChTrans1D2" presStyleIdx="1" presStyleCnt="3"/>
      <dgm:spPr/>
      <dgm:t>
        <a:bodyPr/>
        <a:lstStyle/>
        <a:p>
          <a:endParaRPr lang="tr-TR"/>
        </a:p>
      </dgm:t>
    </dgm:pt>
    <dgm:pt modelId="{5AE03E31-0B52-4343-844B-E391CEC150CC}" type="pres">
      <dgm:prSet presAssocID="{20BBD60E-3328-4451-8C2C-9A6CBFD51525}" presName="hierRoot2" presStyleCnt="0">
        <dgm:presLayoutVars>
          <dgm:hierBranch val="init"/>
        </dgm:presLayoutVars>
      </dgm:prSet>
      <dgm:spPr/>
      <dgm:t>
        <a:bodyPr/>
        <a:lstStyle/>
        <a:p>
          <a:endParaRPr lang="tr-TR"/>
        </a:p>
      </dgm:t>
    </dgm:pt>
    <dgm:pt modelId="{5083513B-11C8-4203-BBA6-04863959B010}" type="pres">
      <dgm:prSet presAssocID="{20BBD60E-3328-4451-8C2C-9A6CBFD51525}" presName="rootComposite" presStyleCnt="0"/>
      <dgm:spPr/>
      <dgm:t>
        <a:bodyPr/>
        <a:lstStyle/>
        <a:p>
          <a:endParaRPr lang="tr-TR"/>
        </a:p>
      </dgm:t>
    </dgm:pt>
    <dgm:pt modelId="{4F34F7AA-4701-4B74-AD05-7B04D3AD8CBA}" type="pres">
      <dgm:prSet presAssocID="{20BBD60E-3328-4451-8C2C-9A6CBFD51525}" presName="rootText" presStyleLbl="node2" presStyleIdx="1" presStyleCnt="3">
        <dgm:presLayoutVars>
          <dgm:chPref val="3"/>
        </dgm:presLayoutVars>
      </dgm:prSet>
      <dgm:spPr/>
      <dgm:t>
        <a:bodyPr/>
        <a:lstStyle/>
        <a:p>
          <a:endParaRPr lang="tr-TR"/>
        </a:p>
      </dgm:t>
    </dgm:pt>
    <dgm:pt modelId="{E8E0662B-E36C-41D3-8F48-1E2C86C62CA1}" type="pres">
      <dgm:prSet presAssocID="{20BBD60E-3328-4451-8C2C-9A6CBFD51525}" presName="rootConnector" presStyleLbl="node2" presStyleIdx="1" presStyleCnt="3"/>
      <dgm:spPr/>
      <dgm:t>
        <a:bodyPr/>
        <a:lstStyle/>
        <a:p>
          <a:endParaRPr lang="tr-TR"/>
        </a:p>
      </dgm:t>
    </dgm:pt>
    <dgm:pt modelId="{C01819DB-3B8B-4BE4-9801-E9DC0056815F}" type="pres">
      <dgm:prSet presAssocID="{20BBD60E-3328-4451-8C2C-9A6CBFD51525}" presName="hierChild4" presStyleCnt="0"/>
      <dgm:spPr/>
      <dgm:t>
        <a:bodyPr/>
        <a:lstStyle/>
        <a:p>
          <a:endParaRPr lang="tr-TR"/>
        </a:p>
      </dgm:t>
    </dgm:pt>
    <dgm:pt modelId="{485CDF3F-8B0C-4D42-9C07-9193E13152CE}" type="pres">
      <dgm:prSet presAssocID="{20BBD60E-3328-4451-8C2C-9A6CBFD51525}" presName="hierChild5" presStyleCnt="0"/>
      <dgm:spPr/>
      <dgm:t>
        <a:bodyPr/>
        <a:lstStyle/>
        <a:p>
          <a:endParaRPr lang="tr-TR"/>
        </a:p>
      </dgm:t>
    </dgm:pt>
    <dgm:pt modelId="{25F2CE36-99A9-4B8C-8810-62C4BF05FBF9}" type="pres">
      <dgm:prSet presAssocID="{743673F5-C52A-46C2-B68E-F0C70D42E81F}" presName="Name64" presStyleLbl="parChTrans1D2" presStyleIdx="2" presStyleCnt="3"/>
      <dgm:spPr/>
      <dgm:t>
        <a:bodyPr/>
        <a:lstStyle/>
        <a:p>
          <a:endParaRPr lang="tr-TR"/>
        </a:p>
      </dgm:t>
    </dgm:pt>
    <dgm:pt modelId="{D0AFF760-5F29-414C-8BA8-34C822A2234F}" type="pres">
      <dgm:prSet presAssocID="{F7B0FFC6-FBD0-48B4-84B0-EB73D769BC3F}" presName="hierRoot2" presStyleCnt="0">
        <dgm:presLayoutVars>
          <dgm:hierBranch val="init"/>
        </dgm:presLayoutVars>
      </dgm:prSet>
      <dgm:spPr/>
      <dgm:t>
        <a:bodyPr/>
        <a:lstStyle/>
        <a:p>
          <a:endParaRPr lang="tr-TR"/>
        </a:p>
      </dgm:t>
    </dgm:pt>
    <dgm:pt modelId="{8CE2336F-2183-477F-8D8E-8D7F5E5B5EBF}" type="pres">
      <dgm:prSet presAssocID="{F7B0FFC6-FBD0-48B4-84B0-EB73D769BC3F}" presName="rootComposite" presStyleCnt="0"/>
      <dgm:spPr/>
      <dgm:t>
        <a:bodyPr/>
        <a:lstStyle/>
        <a:p>
          <a:endParaRPr lang="tr-TR"/>
        </a:p>
      </dgm:t>
    </dgm:pt>
    <dgm:pt modelId="{9036F5AA-2656-41C3-B971-A190BB55FBCA}" type="pres">
      <dgm:prSet presAssocID="{F7B0FFC6-FBD0-48B4-84B0-EB73D769BC3F}" presName="rootText" presStyleLbl="node2" presStyleIdx="2" presStyleCnt="3">
        <dgm:presLayoutVars>
          <dgm:chPref val="3"/>
        </dgm:presLayoutVars>
      </dgm:prSet>
      <dgm:spPr/>
      <dgm:t>
        <a:bodyPr/>
        <a:lstStyle/>
        <a:p>
          <a:endParaRPr lang="tr-TR"/>
        </a:p>
      </dgm:t>
    </dgm:pt>
    <dgm:pt modelId="{37257B27-2260-4ED2-B29D-866AB2892886}" type="pres">
      <dgm:prSet presAssocID="{F7B0FFC6-FBD0-48B4-84B0-EB73D769BC3F}" presName="rootConnector" presStyleLbl="node2" presStyleIdx="2" presStyleCnt="3"/>
      <dgm:spPr/>
      <dgm:t>
        <a:bodyPr/>
        <a:lstStyle/>
        <a:p>
          <a:endParaRPr lang="tr-TR"/>
        </a:p>
      </dgm:t>
    </dgm:pt>
    <dgm:pt modelId="{EC6BC307-C45A-4206-9244-4DAFE94CD1C2}" type="pres">
      <dgm:prSet presAssocID="{F7B0FFC6-FBD0-48B4-84B0-EB73D769BC3F}" presName="hierChild4" presStyleCnt="0"/>
      <dgm:spPr/>
      <dgm:t>
        <a:bodyPr/>
        <a:lstStyle/>
        <a:p>
          <a:endParaRPr lang="tr-TR"/>
        </a:p>
      </dgm:t>
    </dgm:pt>
    <dgm:pt modelId="{6E737C41-D923-4CC9-8896-CC6BD241103B}" type="pres">
      <dgm:prSet presAssocID="{F7B0FFC6-FBD0-48B4-84B0-EB73D769BC3F}" presName="hierChild5" presStyleCnt="0"/>
      <dgm:spPr/>
      <dgm:t>
        <a:bodyPr/>
        <a:lstStyle/>
        <a:p>
          <a:endParaRPr lang="tr-TR"/>
        </a:p>
      </dgm:t>
    </dgm:pt>
    <dgm:pt modelId="{6065B537-7D94-4A1C-81DA-A0BD26D817A0}" type="pres">
      <dgm:prSet presAssocID="{524A521F-A0BC-4237-8E7D-3938CC2CEDD1}" presName="hierChild3" presStyleCnt="0"/>
      <dgm:spPr/>
      <dgm:t>
        <a:bodyPr/>
        <a:lstStyle/>
        <a:p>
          <a:endParaRPr lang="tr-TR"/>
        </a:p>
      </dgm:t>
    </dgm:pt>
  </dgm:ptLst>
  <dgm:cxnLst>
    <dgm:cxn modelId="{DDA68935-3E33-491E-A9D0-8AB25B020CCD}" srcId="{524A521F-A0BC-4237-8E7D-3938CC2CEDD1}" destId="{F7B0FFC6-FBD0-48B4-84B0-EB73D769BC3F}" srcOrd="2" destOrd="0" parTransId="{743673F5-C52A-46C2-B68E-F0C70D42E81F}" sibTransId="{F9A4ED78-DD41-418B-98A5-A8D3B666BC63}"/>
    <dgm:cxn modelId="{C2EE5BEE-3AFF-4E60-BA20-37C4D5268556}" type="presOf" srcId="{524A521F-A0BC-4237-8E7D-3938CC2CEDD1}" destId="{66FA8DE0-37E5-4979-A428-E39D23B5FAC4}" srcOrd="1" destOrd="0" presId="urn:microsoft.com/office/officeart/2009/3/layout/HorizontalOrganizationChart"/>
    <dgm:cxn modelId="{FE933C4B-7654-4A60-AEB9-6EA420C25B9E}" type="presOf" srcId="{743673F5-C52A-46C2-B68E-F0C70D42E81F}" destId="{25F2CE36-99A9-4B8C-8810-62C4BF05FBF9}" srcOrd="0" destOrd="0" presId="urn:microsoft.com/office/officeart/2009/3/layout/HorizontalOrganizationChart"/>
    <dgm:cxn modelId="{408D0860-30E7-4E71-BC46-ABC5F5C13AC6}" srcId="{524A521F-A0BC-4237-8E7D-3938CC2CEDD1}" destId="{466C5AED-B374-4643-A1C8-6A08362A8BE1}" srcOrd="0" destOrd="0" parTransId="{0A297D0A-27DE-4601-AEC2-A707387E6A37}" sibTransId="{5CF57F31-A6D9-499E-ADBD-D3962BBAFD95}"/>
    <dgm:cxn modelId="{04F2A4CE-AD25-4147-A873-6F3D7EA17908}" srcId="{524A521F-A0BC-4237-8E7D-3938CC2CEDD1}" destId="{20BBD60E-3328-4451-8C2C-9A6CBFD51525}" srcOrd="1" destOrd="0" parTransId="{372BACF6-12F5-46E8-B968-885CA189E123}" sibTransId="{66E86A26-722B-40D1-A53D-4FC636E7E747}"/>
    <dgm:cxn modelId="{5BBEBE70-88F6-41EB-95B5-D20A81881ABC}" type="presOf" srcId="{524A521F-A0BC-4237-8E7D-3938CC2CEDD1}" destId="{A4A1A006-C034-438E-B4BD-5F1DC49411FD}" srcOrd="0" destOrd="0" presId="urn:microsoft.com/office/officeart/2009/3/layout/HorizontalOrganizationChart"/>
    <dgm:cxn modelId="{71F6DC67-CB86-4AFE-9A45-1EC12E7B5547}" type="presOf" srcId="{6B99D9FB-0027-4134-8E2D-E64A9A49733A}" destId="{69C3B8DC-D02B-451F-810F-303EA4C04633}" srcOrd="0" destOrd="0" presId="urn:microsoft.com/office/officeart/2009/3/layout/HorizontalOrganizationChart"/>
    <dgm:cxn modelId="{D57596D2-96B1-4BE7-AA9A-481E44C478E0}" type="presOf" srcId="{20BBD60E-3328-4451-8C2C-9A6CBFD51525}" destId="{E8E0662B-E36C-41D3-8F48-1E2C86C62CA1}" srcOrd="1" destOrd="0" presId="urn:microsoft.com/office/officeart/2009/3/layout/HorizontalOrganizationChart"/>
    <dgm:cxn modelId="{AA6F918E-F9C2-4EE1-8211-A564445A374C}" type="presOf" srcId="{466C5AED-B374-4643-A1C8-6A08362A8BE1}" destId="{D33E2AAB-D8DD-40AA-87D8-AB6D34120509}" srcOrd="1" destOrd="0" presId="urn:microsoft.com/office/officeart/2009/3/layout/HorizontalOrganizationChart"/>
    <dgm:cxn modelId="{394ACB4B-84B3-4CCC-801C-3A72DDB48CAD}" type="presOf" srcId="{F7B0FFC6-FBD0-48B4-84B0-EB73D769BC3F}" destId="{37257B27-2260-4ED2-B29D-866AB2892886}" srcOrd="1" destOrd="0" presId="urn:microsoft.com/office/officeart/2009/3/layout/HorizontalOrganizationChart"/>
    <dgm:cxn modelId="{5B823D12-C0CA-4230-A02E-0E82D2065B5E}" type="presOf" srcId="{372BACF6-12F5-46E8-B968-885CA189E123}" destId="{379E7E99-6C56-40D6-A829-A879D9906AF0}" srcOrd="0" destOrd="0" presId="urn:microsoft.com/office/officeart/2009/3/layout/HorizontalOrganizationChart"/>
    <dgm:cxn modelId="{0A1D4752-06A6-4B1E-BE87-C54739EAF54A}" type="presOf" srcId="{0A297D0A-27DE-4601-AEC2-A707387E6A37}" destId="{3D0E1F84-D728-495E-91D2-BF3E6CD193B8}" srcOrd="0" destOrd="0" presId="urn:microsoft.com/office/officeart/2009/3/layout/HorizontalOrganizationChart"/>
    <dgm:cxn modelId="{037E2272-BF56-4855-892D-FA4396B4B24D}" srcId="{6B99D9FB-0027-4134-8E2D-E64A9A49733A}" destId="{524A521F-A0BC-4237-8E7D-3938CC2CEDD1}" srcOrd="0" destOrd="0" parTransId="{52A089EA-E45D-480F-A55F-E938B2F9A62B}" sibTransId="{53C70C45-88C7-42DD-8544-765B8A1BE79C}"/>
    <dgm:cxn modelId="{01918C44-7832-40CF-A528-C356223559C5}" type="presOf" srcId="{466C5AED-B374-4643-A1C8-6A08362A8BE1}" destId="{FCCF7162-C7B2-41CC-882E-08B3A44FC8A6}" srcOrd="0" destOrd="0" presId="urn:microsoft.com/office/officeart/2009/3/layout/HorizontalOrganizationChart"/>
    <dgm:cxn modelId="{9A8AD031-C00B-4FAA-8C8A-C1A69B199E74}" type="presOf" srcId="{20BBD60E-3328-4451-8C2C-9A6CBFD51525}" destId="{4F34F7AA-4701-4B74-AD05-7B04D3AD8CBA}" srcOrd="0" destOrd="0" presId="urn:microsoft.com/office/officeart/2009/3/layout/HorizontalOrganizationChart"/>
    <dgm:cxn modelId="{FD7EE7C5-B7EA-490B-A4B4-2FA27957929F}" type="presOf" srcId="{F7B0FFC6-FBD0-48B4-84B0-EB73D769BC3F}" destId="{9036F5AA-2656-41C3-B971-A190BB55FBCA}" srcOrd="0" destOrd="0" presId="urn:microsoft.com/office/officeart/2009/3/layout/HorizontalOrganizationChart"/>
    <dgm:cxn modelId="{FE9A2353-0D6C-4049-B2CC-2549C8EE52E1}" type="presParOf" srcId="{69C3B8DC-D02B-451F-810F-303EA4C04633}" destId="{35B8DCFC-CA7C-431E-9D7B-2326CC81F7D0}" srcOrd="0" destOrd="0" presId="urn:microsoft.com/office/officeart/2009/3/layout/HorizontalOrganizationChart"/>
    <dgm:cxn modelId="{0678F658-CB45-458D-A691-86B030578C1B}" type="presParOf" srcId="{35B8DCFC-CA7C-431E-9D7B-2326CC81F7D0}" destId="{D204D202-AB4A-4666-9ABE-5F744B3D90B9}" srcOrd="0" destOrd="0" presId="urn:microsoft.com/office/officeart/2009/3/layout/HorizontalOrganizationChart"/>
    <dgm:cxn modelId="{749F8499-8446-46E2-A229-C9B344AE78D3}" type="presParOf" srcId="{D204D202-AB4A-4666-9ABE-5F744B3D90B9}" destId="{A4A1A006-C034-438E-B4BD-5F1DC49411FD}" srcOrd="0" destOrd="0" presId="urn:microsoft.com/office/officeart/2009/3/layout/HorizontalOrganizationChart"/>
    <dgm:cxn modelId="{5F873223-0AB7-4B94-8460-8696A9DB1E57}" type="presParOf" srcId="{D204D202-AB4A-4666-9ABE-5F744B3D90B9}" destId="{66FA8DE0-37E5-4979-A428-E39D23B5FAC4}" srcOrd="1" destOrd="0" presId="urn:microsoft.com/office/officeart/2009/3/layout/HorizontalOrganizationChart"/>
    <dgm:cxn modelId="{58B6FF81-0803-4801-A5B6-BCA2003A4082}" type="presParOf" srcId="{35B8DCFC-CA7C-431E-9D7B-2326CC81F7D0}" destId="{6028D4BA-9F3C-48DD-BB27-B40811C292FF}" srcOrd="1" destOrd="0" presId="urn:microsoft.com/office/officeart/2009/3/layout/HorizontalOrganizationChart"/>
    <dgm:cxn modelId="{E6AF72C5-7268-440C-9FDC-747FA9A24A88}" type="presParOf" srcId="{6028D4BA-9F3C-48DD-BB27-B40811C292FF}" destId="{3D0E1F84-D728-495E-91D2-BF3E6CD193B8}" srcOrd="0" destOrd="0" presId="urn:microsoft.com/office/officeart/2009/3/layout/HorizontalOrganizationChart"/>
    <dgm:cxn modelId="{35DBCDD4-1C2D-430C-A576-22A81F8B54AB}" type="presParOf" srcId="{6028D4BA-9F3C-48DD-BB27-B40811C292FF}" destId="{D6620FA6-BE98-41AA-B1D7-1D5A90A97A36}" srcOrd="1" destOrd="0" presId="urn:microsoft.com/office/officeart/2009/3/layout/HorizontalOrganizationChart"/>
    <dgm:cxn modelId="{57A17B1C-5315-426E-B06D-BDE85419EB49}" type="presParOf" srcId="{D6620FA6-BE98-41AA-B1D7-1D5A90A97A36}" destId="{1A609A64-40B1-4D7C-AFBE-AD2AD85CB3E6}" srcOrd="0" destOrd="0" presId="urn:microsoft.com/office/officeart/2009/3/layout/HorizontalOrganizationChart"/>
    <dgm:cxn modelId="{06E6D849-2BDA-4A5B-BC85-7EE8D06C4FCE}" type="presParOf" srcId="{1A609A64-40B1-4D7C-AFBE-AD2AD85CB3E6}" destId="{FCCF7162-C7B2-41CC-882E-08B3A44FC8A6}" srcOrd="0" destOrd="0" presId="urn:microsoft.com/office/officeart/2009/3/layout/HorizontalOrganizationChart"/>
    <dgm:cxn modelId="{40D82589-E64A-4120-8ACC-593D7B433599}" type="presParOf" srcId="{1A609A64-40B1-4D7C-AFBE-AD2AD85CB3E6}" destId="{D33E2AAB-D8DD-40AA-87D8-AB6D34120509}" srcOrd="1" destOrd="0" presId="urn:microsoft.com/office/officeart/2009/3/layout/HorizontalOrganizationChart"/>
    <dgm:cxn modelId="{6613A2EE-23FC-45A1-881E-7F95DD338361}" type="presParOf" srcId="{D6620FA6-BE98-41AA-B1D7-1D5A90A97A36}" destId="{EEB9C15E-BF40-41C8-9A74-7D4A05DE6921}" srcOrd="1" destOrd="0" presId="urn:microsoft.com/office/officeart/2009/3/layout/HorizontalOrganizationChart"/>
    <dgm:cxn modelId="{19A9758F-41FB-4C63-9905-41CE4A426F25}" type="presParOf" srcId="{D6620FA6-BE98-41AA-B1D7-1D5A90A97A36}" destId="{EFB66BB6-CF33-4D13-9A90-8B6C4B4382DD}" srcOrd="2" destOrd="0" presId="urn:microsoft.com/office/officeart/2009/3/layout/HorizontalOrganizationChart"/>
    <dgm:cxn modelId="{C367C9BD-C8B1-435F-840A-9A53F39D3745}" type="presParOf" srcId="{6028D4BA-9F3C-48DD-BB27-B40811C292FF}" destId="{379E7E99-6C56-40D6-A829-A879D9906AF0}" srcOrd="2" destOrd="0" presId="urn:microsoft.com/office/officeart/2009/3/layout/HorizontalOrganizationChart"/>
    <dgm:cxn modelId="{DDF81E7B-9AA5-4F84-A985-160C076BD6A3}" type="presParOf" srcId="{6028D4BA-9F3C-48DD-BB27-B40811C292FF}" destId="{5AE03E31-0B52-4343-844B-E391CEC150CC}" srcOrd="3" destOrd="0" presId="urn:microsoft.com/office/officeart/2009/3/layout/HorizontalOrganizationChart"/>
    <dgm:cxn modelId="{3141D832-761C-4C7F-9AE7-B43EBAAB8445}" type="presParOf" srcId="{5AE03E31-0B52-4343-844B-E391CEC150CC}" destId="{5083513B-11C8-4203-BBA6-04863959B010}" srcOrd="0" destOrd="0" presId="urn:microsoft.com/office/officeart/2009/3/layout/HorizontalOrganizationChart"/>
    <dgm:cxn modelId="{FF838BF4-BB65-4761-B81D-5875AA448E62}" type="presParOf" srcId="{5083513B-11C8-4203-BBA6-04863959B010}" destId="{4F34F7AA-4701-4B74-AD05-7B04D3AD8CBA}" srcOrd="0" destOrd="0" presId="urn:microsoft.com/office/officeart/2009/3/layout/HorizontalOrganizationChart"/>
    <dgm:cxn modelId="{F167DF6B-531C-4AB3-AEE7-A6061A83B1FB}" type="presParOf" srcId="{5083513B-11C8-4203-BBA6-04863959B010}" destId="{E8E0662B-E36C-41D3-8F48-1E2C86C62CA1}" srcOrd="1" destOrd="0" presId="urn:microsoft.com/office/officeart/2009/3/layout/HorizontalOrganizationChart"/>
    <dgm:cxn modelId="{B978A1DE-BAD0-48C1-BF35-9125E57BECB7}" type="presParOf" srcId="{5AE03E31-0B52-4343-844B-E391CEC150CC}" destId="{C01819DB-3B8B-4BE4-9801-E9DC0056815F}" srcOrd="1" destOrd="0" presId="urn:microsoft.com/office/officeart/2009/3/layout/HorizontalOrganizationChart"/>
    <dgm:cxn modelId="{2BF33298-8D78-4F8F-896D-4293029C6426}" type="presParOf" srcId="{5AE03E31-0B52-4343-844B-E391CEC150CC}" destId="{485CDF3F-8B0C-4D42-9C07-9193E13152CE}" srcOrd="2" destOrd="0" presId="urn:microsoft.com/office/officeart/2009/3/layout/HorizontalOrganizationChart"/>
    <dgm:cxn modelId="{ECF86BA9-9CC5-49FB-A2F0-6230ECD5F856}" type="presParOf" srcId="{6028D4BA-9F3C-48DD-BB27-B40811C292FF}" destId="{25F2CE36-99A9-4B8C-8810-62C4BF05FBF9}" srcOrd="4" destOrd="0" presId="urn:microsoft.com/office/officeart/2009/3/layout/HorizontalOrganizationChart"/>
    <dgm:cxn modelId="{E26672D9-E4E4-4F53-A882-079A9BBEC206}" type="presParOf" srcId="{6028D4BA-9F3C-48DD-BB27-B40811C292FF}" destId="{D0AFF760-5F29-414C-8BA8-34C822A2234F}" srcOrd="5" destOrd="0" presId="urn:microsoft.com/office/officeart/2009/3/layout/HorizontalOrganizationChart"/>
    <dgm:cxn modelId="{95163367-84FC-48E5-9A9B-1CD59AB518CE}" type="presParOf" srcId="{D0AFF760-5F29-414C-8BA8-34C822A2234F}" destId="{8CE2336F-2183-477F-8D8E-8D7F5E5B5EBF}" srcOrd="0" destOrd="0" presId="urn:microsoft.com/office/officeart/2009/3/layout/HorizontalOrganizationChart"/>
    <dgm:cxn modelId="{B00DA0AB-17B2-4BF9-ADF1-78DFB20C9AF8}" type="presParOf" srcId="{8CE2336F-2183-477F-8D8E-8D7F5E5B5EBF}" destId="{9036F5AA-2656-41C3-B971-A190BB55FBCA}" srcOrd="0" destOrd="0" presId="urn:microsoft.com/office/officeart/2009/3/layout/HorizontalOrganizationChart"/>
    <dgm:cxn modelId="{38C99926-E258-438D-A922-9ABDF2B98431}" type="presParOf" srcId="{8CE2336F-2183-477F-8D8E-8D7F5E5B5EBF}" destId="{37257B27-2260-4ED2-B29D-866AB2892886}" srcOrd="1" destOrd="0" presId="urn:microsoft.com/office/officeart/2009/3/layout/HorizontalOrganizationChart"/>
    <dgm:cxn modelId="{340D1888-362A-4BE6-B0F7-990693CBA9C4}" type="presParOf" srcId="{D0AFF760-5F29-414C-8BA8-34C822A2234F}" destId="{EC6BC307-C45A-4206-9244-4DAFE94CD1C2}" srcOrd="1" destOrd="0" presId="urn:microsoft.com/office/officeart/2009/3/layout/HorizontalOrganizationChart"/>
    <dgm:cxn modelId="{5A489079-B005-4CB4-96EB-FA6D7842C954}" type="presParOf" srcId="{D0AFF760-5F29-414C-8BA8-34C822A2234F}" destId="{6E737C41-D923-4CC9-8896-CC6BD241103B}" srcOrd="2" destOrd="0" presId="urn:microsoft.com/office/officeart/2009/3/layout/HorizontalOrganizationChart"/>
    <dgm:cxn modelId="{45E1E749-B063-4544-B118-44CC5A63A84D}" type="presParOf" srcId="{35B8DCFC-CA7C-431E-9D7B-2326CC81F7D0}" destId="{6065B537-7D94-4A1C-81DA-A0BD26D817A0}"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tr-TR"/>
          </a:p>
        </p:txBody>
      </p:sp>
      <p:sp>
        <p:nvSpPr>
          <p:cNvPr id="78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7ADEC0E-D293-4384-B777-766A06AC5342}" type="slidenum">
              <a:rPr lang="tr-TR"/>
              <a:pPr/>
              <a:t>‹#›</a:t>
            </a:fld>
            <a:endParaRPr lang="tr-TR"/>
          </a:p>
        </p:txBody>
      </p:sp>
    </p:spTree>
    <p:extLst>
      <p:ext uri="{BB962C8B-B14F-4D97-AF65-F5344CB8AC3E}">
        <p14:creationId xmlns:p14="http://schemas.microsoft.com/office/powerpoint/2010/main" val="1955093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tr-TR" smtClean="0"/>
              <a:t>Asıl başlık stili için tıklatın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r>
              <a:rPr lang="tr-TR" smtClean="0"/>
              <a:t>AYŞE ŞİMŞEK</a:t>
            </a:r>
            <a:endParaRPr lang="tr-TR"/>
          </a:p>
        </p:txBody>
      </p:sp>
      <p:sp>
        <p:nvSpPr>
          <p:cNvPr id="6" name="Slide Number Placeholder 5"/>
          <p:cNvSpPr>
            <a:spLocks noGrp="1"/>
          </p:cNvSpPr>
          <p:nvPr>
            <p:ph type="sldNum" sz="quarter" idx="12"/>
          </p:nvPr>
        </p:nvSpPr>
        <p:spPr/>
        <p:txBody>
          <a:bodyPr/>
          <a:lstStyle/>
          <a:p>
            <a:fld id="{269B3681-4C0B-4F59-A764-C379269FF6FD}"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r>
              <a:rPr lang="tr-TR" smtClean="0"/>
              <a:t>AYŞE ŞİMŞEK</a:t>
            </a:r>
            <a:endParaRPr lang="tr-TR"/>
          </a:p>
        </p:txBody>
      </p:sp>
      <p:sp>
        <p:nvSpPr>
          <p:cNvPr id="6" name="Slide Number Placeholder 5"/>
          <p:cNvSpPr>
            <a:spLocks noGrp="1"/>
          </p:cNvSpPr>
          <p:nvPr>
            <p:ph type="sldNum" sz="quarter" idx="12"/>
          </p:nvPr>
        </p:nvSpPr>
        <p:spPr/>
        <p:txBody>
          <a:bodyPr/>
          <a:lstStyle/>
          <a:p>
            <a:fld id="{F32961E9-90C5-4397-B286-B426F85A63B2}"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r>
              <a:rPr lang="tr-TR" smtClean="0"/>
              <a:t>AYŞE ŞİMŞEK</a:t>
            </a:r>
            <a:endParaRPr lang="tr-TR"/>
          </a:p>
        </p:txBody>
      </p:sp>
      <p:sp>
        <p:nvSpPr>
          <p:cNvPr id="6" name="Slide Number Placeholder 5"/>
          <p:cNvSpPr>
            <a:spLocks noGrp="1"/>
          </p:cNvSpPr>
          <p:nvPr>
            <p:ph type="sldNum" sz="quarter" idx="12"/>
          </p:nvPr>
        </p:nvSpPr>
        <p:spPr/>
        <p:txBody>
          <a:bodyPr/>
          <a:lstStyle/>
          <a:p>
            <a:fld id="{1EABA5E4-AF03-400B-A563-768C1213A2B5}"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vl2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2pPr>
            <a:lvl3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3pPr>
            <a:lvl4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4pPr>
            <a:lvl5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r>
              <a:rPr lang="tr-TR" smtClean="0"/>
              <a:t>AYŞE ŞİMŞEK</a:t>
            </a:r>
            <a:endParaRPr lang="tr-TR"/>
          </a:p>
        </p:txBody>
      </p:sp>
      <p:sp>
        <p:nvSpPr>
          <p:cNvPr id="6" name="Slide Number Placeholder 5"/>
          <p:cNvSpPr>
            <a:spLocks noGrp="1"/>
          </p:cNvSpPr>
          <p:nvPr>
            <p:ph type="sldNum" sz="quarter" idx="12"/>
          </p:nvPr>
        </p:nvSpPr>
        <p:spPr/>
        <p:txBody>
          <a:bodyPr/>
          <a:lstStyle/>
          <a:p>
            <a:fld id="{D6A09A91-622D-4A22-8E69-024AD64D2175}"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tr-TR" smtClean="0"/>
              <a:t>Asıl başlık stili için tıklatın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r>
              <a:rPr lang="tr-TR" smtClean="0"/>
              <a:t>AYŞE ŞİMŞEK</a:t>
            </a:r>
            <a:endParaRPr lang="tr-TR"/>
          </a:p>
        </p:txBody>
      </p:sp>
      <p:sp>
        <p:nvSpPr>
          <p:cNvPr id="6" name="Slide Number Placeholder 5"/>
          <p:cNvSpPr>
            <a:spLocks noGrp="1"/>
          </p:cNvSpPr>
          <p:nvPr>
            <p:ph type="sldNum" sz="quarter" idx="12"/>
          </p:nvPr>
        </p:nvSpPr>
        <p:spPr/>
        <p:txBody>
          <a:bodyPr/>
          <a:lstStyle/>
          <a:p>
            <a:fld id="{D950E67C-809B-4022-ACFD-1F0FBCB285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r>
              <a:rPr lang="tr-TR" smtClean="0"/>
              <a:t>AYŞE ŞİMŞEK</a:t>
            </a:r>
            <a:endParaRPr lang="tr-TR"/>
          </a:p>
        </p:txBody>
      </p:sp>
      <p:sp>
        <p:nvSpPr>
          <p:cNvPr id="7" name="Slide Number Placeholder 6"/>
          <p:cNvSpPr>
            <a:spLocks noGrp="1"/>
          </p:cNvSpPr>
          <p:nvPr>
            <p:ph type="sldNum" sz="quarter" idx="12"/>
          </p:nvPr>
        </p:nvSpPr>
        <p:spPr/>
        <p:txBody>
          <a:bodyPr/>
          <a:lstStyle/>
          <a:p>
            <a:fld id="{56700E67-6CA6-46E8-82CC-977BE7E31D08}"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r>
              <a:rPr lang="tr-TR" smtClean="0"/>
              <a:t>AYŞE ŞİMŞEK</a:t>
            </a:r>
            <a:endParaRPr lang="tr-TR"/>
          </a:p>
        </p:txBody>
      </p:sp>
      <p:sp>
        <p:nvSpPr>
          <p:cNvPr id="9" name="Slide Number Placeholder 8"/>
          <p:cNvSpPr>
            <a:spLocks noGrp="1"/>
          </p:cNvSpPr>
          <p:nvPr>
            <p:ph type="sldNum" sz="quarter" idx="12"/>
          </p:nvPr>
        </p:nvSpPr>
        <p:spPr/>
        <p:txBody>
          <a:bodyPr/>
          <a:lstStyle/>
          <a:p>
            <a:fld id="{A6BBD6CC-950F-4919-B212-6030ACD72530}"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r>
              <a:rPr lang="tr-TR" smtClean="0"/>
              <a:t>AYŞE ŞİMŞEK</a:t>
            </a:r>
            <a:endParaRPr lang="tr-TR"/>
          </a:p>
        </p:txBody>
      </p:sp>
      <p:sp>
        <p:nvSpPr>
          <p:cNvPr id="5" name="Slide Number Placeholder 4"/>
          <p:cNvSpPr>
            <a:spLocks noGrp="1"/>
          </p:cNvSpPr>
          <p:nvPr>
            <p:ph type="sldNum" sz="quarter" idx="12"/>
          </p:nvPr>
        </p:nvSpPr>
        <p:spPr/>
        <p:txBody>
          <a:bodyPr/>
          <a:lstStyle/>
          <a:p>
            <a:fld id="{FE6D906C-909B-4CA8-8ECD-491FA9B9C9B9}"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r>
              <a:rPr lang="tr-TR" smtClean="0"/>
              <a:t>AYŞE ŞİMŞEK</a:t>
            </a:r>
            <a:endParaRPr lang="tr-TR"/>
          </a:p>
        </p:txBody>
      </p:sp>
      <p:sp>
        <p:nvSpPr>
          <p:cNvPr id="4" name="Slide Number Placeholder 3"/>
          <p:cNvSpPr>
            <a:spLocks noGrp="1"/>
          </p:cNvSpPr>
          <p:nvPr>
            <p:ph type="sldNum" sz="quarter" idx="12"/>
          </p:nvPr>
        </p:nvSpPr>
        <p:spPr/>
        <p:txBody>
          <a:bodyPr/>
          <a:lstStyle/>
          <a:p>
            <a:fld id="{8D965BF3-9495-49B0-AD84-BE1212EDEF12}"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tr-TR" smtClean="0"/>
              <a:t>Asıl başlık stili için tıklatın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r>
              <a:rPr lang="tr-TR" smtClean="0"/>
              <a:t>AYŞE ŞİMŞEK</a:t>
            </a:r>
            <a:endParaRPr lang="tr-TR"/>
          </a:p>
        </p:txBody>
      </p:sp>
      <p:sp>
        <p:nvSpPr>
          <p:cNvPr id="7" name="Slide Number Placeholder 6"/>
          <p:cNvSpPr>
            <a:spLocks noGrp="1"/>
          </p:cNvSpPr>
          <p:nvPr>
            <p:ph type="sldNum" sz="quarter" idx="12"/>
          </p:nvPr>
        </p:nvSpPr>
        <p:spPr/>
        <p:txBody>
          <a:bodyPr/>
          <a:lstStyle/>
          <a:p>
            <a:fld id="{E1AAF73A-E245-42AE-9D28-942DBF39CE53}"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tr-TR" smtClean="0"/>
              <a:t>Asıl başlık stili için tıklatın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r>
              <a:rPr lang="tr-TR" smtClean="0"/>
              <a:t>AYŞE ŞİMŞEK</a:t>
            </a:r>
            <a:endParaRPr lang="tr-TR"/>
          </a:p>
        </p:txBody>
      </p:sp>
      <p:sp>
        <p:nvSpPr>
          <p:cNvPr id="7" name="Slide Number Placeholder 6"/>
          <p:cNvSpPr>
            <a:spLocks noGrp="1"/>
          </p:cNvSpPr>
          <p:nvPr>
            <p:ph type="sldNum" sz="quarter" idx="12"/>
          </p:nvPr>
        </p:nvSpPr>
        <p:spPr/>
        <p:txBody>
          <a:bodyPr/>
          <a:lstStyle/>
          <a:p>
            <a:fld id="{A439DD5B-DBC4-4FAD-8F38-741DAE70439B}" type="slidenum">
              <a:rPr lang="tr-TR" smtClean="0"/>
              <a:pPr/>
              <a:t>‹#›</a:t>
            </a:fld>
            <a:endParaRPr lang="tr-TR"/>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tr-TR" smtClean="0"/>
              <a:t>Resim eklemek için simgeyi tıklatın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pPr>
              <a:defRPr/>
            </a:pPr>
            <a:endParaRPr lang="tr-T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pPr>
              <a:defRPr/>
            </a:pPr>
            <a:r>
              <a:rPr lang="tr-TR" smtClean="0"/>
              <a:t>AYŞE ŞİMŞEK</a:t>
            </a:r>
            <a:endParaRPr lang="tr-T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338C54A0-04A6-4FD5-B493-9CCCD42D14A4}" type="slidenum">
              <a:rPr lang="tr-TR" smtClean="0"/>
              <a:pPr/>
              <a:t>‹#›</a:t>
            </a:fld>
            <a:endParaRPr lang="tr-TR"/>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iming>
    <p:tnLst>
      <p:par>
        <p:cTn id="1" dur="indefinite" restart="never" nodeType="tmRoot"/>
      </p:par>
    </p:tnLst>
  </p:timing>
  <p:hf sldNum="0" hdr="0" ftr="0" dt="0"/>
  <p:txStyles>
    <p:titleStyle>
      <a:lvl1pPr algn="l" defTabSz="457200" rtl="0" eaLnBrk="1" latinLnBrk="0" hangingPunct="1">
        <a:spcBef>
          <a:spcPct val="0"/>
        </a:spcBef>
        <a:buNone/>
        <a:defRPr sz="32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1628800"/>
            <a:ext cx="8280920" cy="2592288"/>
          </a:xfrm>
        </p:spPr>
        <p:txBody>
          <a:bodyPr>
            <a:noAutofit/>
          </a:bodyPr>
          <a:lstStyle/>
          <a:p>
            <a:pPr marL="484632" indent="0" algn="ctr" eaLnBrk="1" fontAlgn="auto" hangingPunct="1">
              <a:lnSpc>
                <a:spcPct val="150000"/>
              </a:lnSpc>
              <a:spcAft>
                <a:spcPts val="0"/>
              </a:spcAft>
              <a:defRPr/>
            </a:pPr>
            <a:r>
              <a:rPr lang="tr-TR" sz="4400" b="1" dirty="0" smtClean="0">
                <a:solidFill>
                  <a:schemeClr val="bg1"/>
                </a:solidFill>
              </a:rPr>
              <a:t/>
            </a:r>
            <a:br>
              <a:rPr lang="tr-TR" sz="4400" b="1" dirty="0" smtClean="0">
                <a:solidFill>
                  <a:schemeClr val="bg1"/>
                </a:solidFill>
              </a:rPr>
            </a:br>
            <a:r>
              <a:rPr lang="tr-TR" sz="4400" b="1" dirty="0" smtClean="0">
                <a:solidFill>
                  <a:schemeClr val="tx1"/>
                </a:solidFill>
              </a:rPr>
              <a:t>Ünite 6</a:t>
            </a:r>
            <a:r>
              <a:rPr lang="tr-TR" sz="4400" b="1" smtClean="0">
                <a:solidFill>
                  <a:schemeClr val="tx1"/>
                </a:solidFill>
              </a:rPr>
              <a:t/>
            </a:r>
            <a:br>
              <a:rPr lang="tr-TR" sz="4400" b="1" smtClean="0">
                <a:solidFill>
                  <a:schemeClr val="tx1"/>
                </a:solidFill>
              </a:rPr>
            </a:br>
            <a:r>
              <a:rPr lang="tr-TR" sz="4400" b="1" smtClean="0">
                <a:solidFill>
                  <a:schemeClr val="tx1"/>
                </a:solidFill>
              </a:rPr>
              <a:t>Rekabetçi </a:t>
            </a:r>
            <a:r>
              <a:rPr lang="tr-TR" sz="4400" b="1" dirty="0" smtClean="0">
                <a:solidFill>
                  <a:schemeClr val="tx1"/>
                </a:solidFill>
              </a:rPr>
              <a:t>Pazarlama Stratejileri</a:t>
            </a:r>
            <a:endParaRPr lang="tr-TR" sz="4400" b="1" dirty="0">
              <a:solidFill>
                <a:schemeClr val="tx1"/>
              </a:solidFill>
            </a:endParaRPr>
          </a:p>
        </p:txBody>
      </p:sp>
      <p:sp>
        <p:nvSpPr>
          <p:cNvPr id="3" name="Metin kutusu 2"/>
          <p:cNvSpPr txBox="1"/>
          <p:nvPr/>
        </p:nvSpPr>
        <p:spPr>
          <a:xfrm>
            <a:off x="2915816" y="4869160"/>
            <a:ext cx="3744416" cy="461665"/>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400" b="1" dirty="0" smtClean="0"/>
              <a:t>Dr. </a:t>
            </a:r>
            <a:r>
              <a:rPr lang="tr-TR" sz="2400" b="1" dirty="0" err="1" smtClean="0"/>
              <a:t>Öğr</a:t>
            </a:r>
            <a:r>
              <a:rPr lang="tr-TR" sz="2400" b="1" dirty="0" smtClean="0"/>
              <a:t>. Üyesi Bahar TÜRK</a:t>
            </a:r>
            <a:endParaRPr lang="tr-TR" sz="24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2"/>
          <p:cNvGraphicFramePr>
            <a:graphicFrameLocks noGrp="1"/>
          </p:cNvGraphicFramePr>
          <p:nvPr>
            <p:ph idx="1"/>
            <p:extLst>
              <p:ext uri="{D42A27DB-BD31-4B8C-83A1-F6EECF244321}">
                <p14:modId xmlns:p14="http://schemas.microsoft.com/office/powerpoint/2010/main" val="3115354014"/>
              </p:ext>
            </p:extLst>
          </p:nvPr>
        </p:nvGraphicFramePr>
        <p:xfrm>
          <a:off x="1009650" y="980728"/>
          <a:ext cx="7124700" cy="4878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292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9443" y="548681"/>
            <a:ext cx="7125112" cy="5310118"/>
          </a:xfrm>
        </p:spPr>
        <p:txBody>
          <a:bodyPr/>
          <a:lstStyle/>
          <a:p>
            <a:pPr marL="0" indent="0">
              <a:buNone/>
            </a:pPr>
            <a:r>
              <a:rPr lang="tr-TR" sz="3200" b="1" dirty="0" smtClean="0"/>
              <a:t>Pazar </a:t>
            </a:r>
            <a:r>
              <a:rPr lang="tr-TR" sz="3200" b="1" dirty="0"/>
              <a:t>payının arttırılması stratejileri </a:t>
            </a:r>
            <a:endParaRPr lang="tr-TR" sz="3200" dirty="0"/>
          </a:p>
          <a:p>
            <a:pPr algn="just"/>
            <a:r>
              <a:rPr lang="tr-TR" sz="2800" dirty="0"/>
              <a:t>Lider firma pazar payını arttırarak ta büyüme yoluna gidebilir. Pek çok pazarda pazar payında meydana gelen küçük bir artış çok yüksek satış </a:t>
            </a:r>
            <a:r>
              <a:rPr lang="tr-TR" sz="2800" dirty="0" smtClean="0"/>
              <a:t>artışını </a:t>
            </a:r>
            <a:r>
              <a:rPr lang="tr-TR" sz="2800" dirty="0"/>
              <a:t>ifade edebilir. Pazar payı artışı ile </a:t>
            </a:r>
            <a:r>
              <a:rPr lang="tr-TR" sz="2800" dirty="0" smtClean="0"/>
              <a:t>karlılık da </a:t>
            </a:r>
            <a:r>
              <a:rPr lang="tr-TR" sz="2800" dirty="0"/>
              <a:t>yükselebilmektedir. </a:t>
            </a:r>
          </a:p>
        </p:txBody>
      </p:sp>
    </p:spTree>
    <p:extLst>
      <p:ext uri="{BB962C8B-B14F-4D97-AF65-F5344CB8AC3E}">
        <p14:creationId xmlns:p14="http://schemas.microsoft.com/office/powerpoint/2010/main" val="2036186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04665"/>
            <a:ext cx="8712968" cy="5454134"/>
          </a:xfrm>
        </p:spPr>
        <p:txBody>
          <a:bodyPr>
            <a:normAutofit/>
          </a:bodyPr>
          <a:lstStyle/>
          <a:p>
            <a:r>
              <a:rPr lang="tr-TR" sz="2800" b="1" i="1" dirty="0"/>
              <a:t>Tüketicinin kazanılması; </a:t>
            </a:r>
            <a:r>
              <a:rPr lang="tr-TR" sz="2800" dirty="0"/>
              <a:t>rakiplerin tüketicilerinin ve/veya müşterilerinin kazanılması kolay değildir. Satış tutundurma ve fiyat indirimleri yolu ile bu iş başarılmak istenilebilir. Pazar lideri bu tür bir fiyat savaşına giriştiği zaman güçlü finansal yapısı gereği zorlanmayacaktır. </a:t>
            </a:r>
          </a:p>
          <a:p>
            <a:r>
              <a:rPr lang="tr-TR" sz="2800" b="1" i="1" dirty="0"/>
              <a:t>Rakiplerin kazanılması; </a:t>
            </a:r>
            <a:r>
              <a:rPr lang="tr-TR" sz="2800" dirty="0"/>
              <a:t>rakiplerin tüketicilerinin ve/veya müşterilerinin kazanılmasına çalışılmaktansa, rakibin kendisinin satın alınması bazen daha kolay bir yol olabilir. Migros’un </a:t>
            </a:r>
            <a:r>
              <a:rPr lang="tr-TR" sz="2800" dirty="0" err="1"/>
              <a:t>Tansaş’ı</a:t>
            </a:r>
            <a:r>
              <a:rPr lang="tr-TR" sz="2800" dirty="0"/>
              <a:t> satın alım kararı bu konuya örnek gösterilebilir </a:t>
            </a:r>
          </a:p>
        </p:txBody>
      </p:sp>
    </p:spTree>
    <p:extLst>
      <p:ext uri="{BB962C8B-B14F-4D97-AF65-F5344CB8AC3E}">
        <p14:creationId xmlns:p14="http://schemas.microsoft.com/office/powerpoint/2010/main" val="2728256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764705"/>
            <a:ext cx="8280920" cy="5094094"/>
          </a:xfrm>
        </p:spPr>
        <p:txBody>
          <a:bodyPr>
            <a:normAutofit/>
          </a:bodyPr>
          <a:lstStyle/>
          <a:p>
            <a:pPr algn="just"/>
            <a:r>
              <a:rPr lang="tr-TR" sz="2800" b="1" i="1" dirty="0"/>
              <a:t>Sadakatin kazanılması; </a:t>
            </a:r>
            <a:r>
              <a:rPr lang="tr-TR" sz="2800" dirty="0"/>
              <a:t>tüketicilerin/müşterilerin firmaya olan bağlılığı son yıllarda üzerinde durulan en önemli konulardan biri haline gelmiştir. Tatmin olmuş ve marka </a:t>
            </a:r>
            <a:r>
              <a:rPr lang="tr-TR" sz="2800" dirty="0" err="1"/>
              <a:t>sadakatı</a:t>
            </a:r>
            <a:r>
              <a:rPr lang="tr-TR" sz="2800" dirty="0"/>
              <a:t> yüksek tüketici grubunun sayısının fazla olması lider olmanın özelliklerinden biridir. Sadakat/bağlılık kartları ile de tüketici ve müşteriler elde tutulmaya çalışılmaktadır. </a:t>
            </a:r>
          </a:p>
        </p:txBody>
      </p:sp>
    </p:spTree>
    <p:extLst>
      <p:ext uri="{BB962C8B-B14F-4D97-AF65-F5344CB8AC3E}">
        <p14:creationId xmlns:p14="http://schemas.microsoft.com/office/powerpoint/2010/main" val="2061903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7848872"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5270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İçerik Yer Tutucusu"/>
          <p:cNvSpPr>
            <a:spLocks noGrp="1"/>
          </p:cNvSpPr>
          <p:nvPr>
            <p:ph idx="1"/>
          </p:nvPr>
        </p:nvSpPr>
        <p:spPr>
          <a:xfrm>
            <a:off x="0" y="476672"/>
            <a:ext cx="9144000" cy="6192688"/>
          </a:xfrm>
        </p:spPr>
        <p:txBody>
          <a:bodyPr>
            <a:normAutofit fontScale="55000" lnSpcReduction="20000"/>
          </a:bodyPr>
          <a:lstStyle/>
          <a:p>
            <a:pPr marL="0" indent="0" algn="just" eaLnBrk="1" hangingPunct="1">
              <a:spcBef>
                <a:spcPct val="0"/>
              </a:spcBef>
              <a:buNone/>
            </a:pPr>
            <a:r>
              <a:rPr lang="tr-TR" sz="4700" dirty="0" smtClean="0"/>
              <a:t>Savunmanın en iyi yollarından biri sürekli kendini yenilemek veya yenilik yapmaktır. Yenilikler ürün çeşitlerinde, müşteri servislerinde, maliyet düşürme ve dağıtımda özellikle önemlidir.</a:t>
            </a:r>
          </a:p>
          <a:p>
            <a:pPr marL="0" indent="0" algn="just" eaLnBrk="1" hangingPunct="1">
              <a:spcBef>
                <a:spcPct val="0"/>
              </a:spcBef>
              <a:buNone/>
            </a:pPr>
            <a:endParaRPr lang="tr-TR" sz="4700" dirty="0" smtClean="0"/>
          </a:p>
          <a:p>
            <a:pPr marL="0" indent="0" algn="just" eaLnBrk="1" hangingPunct="1">
              <a:spcBef>
                <a:spcPct val="0"/>
              </a:spcBef>
              <a:buNone/>
            </a:pPr>
            <a:r>
              <a:rPr lang="tr-TR" sz="4700" dirty="0" smtClean="0"/>
              <a:t>Savunmaya yönelik stratejilerin amacı, bir işletmenin pazardaki mevcut Pazar payını, karlılığını, ürün konumlandırmasını veya tüketici zihnindeki yerini korumaktır. Bu yolla işletmenin rekabetçi konumu iyileştirilmeye çalışılır. </a:t>
            </a:r>
          </a:p>
          <a:p>
            <a:pPr marL="0" indent="0" algn="just" eaLnBrk="1" hangingPunct="1">
              <a:spcBef>
                <a:spcPct val="0"/>
              </a:spcBef>
              <a:buNone/>
            </a:pPr>
            <a:endParaRPr lang="tr-TR" sz="4700" dirty="0" smtClean="0"/>
          </a:p>
          <a:p>
            <a:pPr marL="0" indent="0" algn="just" eaLnBrk="1" hangingPunct="1">
              <a:spcBef>
                <a:spcPct val="0"/>
              </a:spcBef>
              <a:buNone/>
            </a:pPr>
            <a:r>
              <a:rPr lang="tr-TR" sz="4700" dirty="0" smtClean="0"/>
              <a:t>Tüketicilere bir değer kazandıran yenilikler rakipler karşısında etkinlik ölçüsüdür.</a:t>
            </a:r>
          </a:p>
          <a:p>
            <a:pPr marL="0" indent="0" algn="just" eaLnBrk="1" hangingPunct="1">
              <a:spcBef>
                <a:spcPct val="0"/>
              </a:spcBef>
              <a:buNone/>
            </a:pPr>
            <a:endParaRPr lang="tr-TR" sz="4700" dirty="0" smtClean="0"/>
          </a:p>
          <a:p>
            <a:pPr marL="0" indent="0" algn="just" eaLnBrk="1" hangingPunct="1">
              <a:spcBef>
                <a:spcPct val="0"/>
              </a:spcBef>
              <a:buNone/>
            </a:pPr>
            <a:r>
              <a:rPr lang="tr-TR" sz="4700" dirty="0" smtClean="0"/>
              <a:t>En iyi savunma iyi bir hücumdan geçer</a:t>
            </a:r>
          </a:p>
          <a:p>
            <a:pPr marL="0" indent="0" algn="just" eaLnBrk="1" hangingPunct="1">
              <a:spcBef>
                <a:spcPct val="0"/>
              </a:spcBef>
              <a:buNone/>
            </a:pPr>
            <a:r>
              <a:rPr lang="tr-TR" sz="4700" dirty="0" smtClean="0"/>
              <a:t>Bu açıdan işletmelerin önünde başlıca altı savunma stratejisi olanağı vardır:</a:t>
            </a:r>
          </a:p>
          <a:p>
            <a:pPr marL="95250" indent="-95250" eaLnBrk="1" hangingPunct="1">
              <a:spcBef>
                <a:spcPct val="0"/>
              </a:spcBef>
              <a:buFont typeface="Wingdings 2" panose="05020102010507070707" pitchFamily="18" charset="2"/>
              <a:buNone/>
            </a:pPr>
            <a:endParaRPr lang="tr-TR" sz="36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İçerik Yer Tutucusu"/>
          <p:cNvSpPr>
            <a:spLocks noGrp="1"/>
          </p:cNvSpPr>
          <p:nvPr>
            <p:ph idx="1"/>
          </p:nvPr>
        </p:nvSpPr>
        <p:spPr>
          <a:xfrm>
            <a:off x="0" y="1844824"/>
            <a:ext cx="9144000" cy="5013176"/>
          </a:xfrm>
        </p:spPr>
        <p:txBody>
          <a:bodyPr>
            <a:normAutofit/>
          </a:bodyPr>
          <a:lstStyle/>
          <a:p>
            <a:pPr marL="0" indent="0" eaLnBrk="1" hangingPunct="1">
              <a:spcBef>
                <a:spcPct val="0"/>
              </a:spcBef>
              <a:buFont typeface="Wingdings 2" panose="05020102010507070707" pitchFamily="18" charset="2"/>
              <a:buAutoNum type="arabicPeriod"/>
              <a:defRPr/>
            </a:pPr>
            <a:r>
              <a:rPr lang="tr-TR" sz="3600" i="1" u="sng" dirty="0" smtClean="0">
                <a:effectLst>
                  <a:outerShdw blurRad="38100" dist="38100" dir="2700000" algn="tl">
                    <a:srgbClr val="000000">
                      <a:alpha val="43137"/>
                    </a:srgbClr>
                  </a:outerShdw>
                </a:effectLst>
              </a:rPr>
              <a:t>Pozisyon  (Konum) Savunması: </a:t>
            </a:r>
            <a:r>
              <a:rPr lang="tr-TR" sz="3600" dirty="0" smtClean="0"/>
              <a:t>işletme rakiplerinin saldırılarından korunma amacıyla faaliyette bulunduğu alanı ve firma ürünlerini olumsuz etkileyecek saldırıları önlemek amacıyla konumunu güçlendirecek girişimlerde bulunur. Bu ise işletme ürünlerinin rakip ürünlerden farklılaştırılması ile gerçekleştirilir.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0"/>
            <a:ext cx="3960440" cy="2060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908720"/>
            <a:ext cx="7125112" cy="4752528"/>
          </a:xfrm>
        </p:spPr>
        <p:txBody>
          <a:bodyPr>
            <a:normAutofit/>
          </a:bodyPr>
          <a:lstStyle/>
          <a:p>
            <a:pPr marL="0" indent="0" algn="just">
              <a:buNone/>
            </a:pPr>
            <a:r>
              <a:rPr lang="tr-TR" sz="2800" b="1" i="1" dirty="0" smtClean="0"/>
              <a:t>2. Cephe </a:t>
            </a:r>
            <a:r>
              <a:rPr lang="tr-TR" sz="2800" b="1" i="1" dirty="0"/>
              <a:t>savunması; </a:t>
            </a:r>
            <a:r>
              <a:rPr lang="tr-TR" sz="2800" dirty="0"/>
              <a:t>lider mevcut Pazar payını korumaya çalışırken, zayıf olduğu alanları da bilmelidir. Aksi taktirde rakiplerin kendisinin zayıf alanlarına yapacakları saldırılara karşı koyması zorlaşacaktır. Bu stratejiyi kullanan firmalar bütün cephelerini dikkatlice inceleyerek, en zayıf oldukları cepheyi korumak için gereken önlemleri almak zorundadırlar. </a:t>
            </a:r>
          </a:p>
        </p:txBody>
      </p:sp>
    </p:spTree>
    <p:extLst>
      <p:ext uri="{BB962C8B-B14F-4D97-AF65-F5344CB8AC3E}">
        <p14:creationId xmlns:p14="http://schemas.microsoft.com/office/powerpoint/2010/main" val="1805886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04665"/>
            <a:ext cx="8352928" cy="5454134"/>
          </a:xfrm>
        </p:spPr>
        <p:txBody>
          <a:bodyPr>
            <a:normAutofit/>
          </a:bodyPr>
          <a:lstStyle/>
          <a:p>
            <a:pPr marL="0" indent="0">
              <a:buNone/>
            </a:pPr>
            <a:r>
              <a:rPr lang="tr-TR" sz="2800" b="1" i="1" dirty="0" smtClean="0"/>
              <a:t>4. Önleyici </a:t>
            </a:r>
            <a:r>
              <a:rPr lang="tr-TR" sz="2800" b="1" i="1" dirty="0"/>
              <a:t>savunma; </a:t>
            </a:r>
            <a:r>
              <a:rPr lang="tr-TR" sz="2800" dirty="0"/>
              <a:t>firma, kendisine saldırma özelliği bulunabilecek rakipleri belirleyerek, onların saldırılarına engel olabilecek </a:t>
            </a:r>
            <a:r>
              <a:rPr lang="tr-TR" sz="2800" dirty="0" err="1"/>
              <a:t>proaktif</a:t>
            </a:r>
            <a:r>
              <a:rPr lang="tr-TR" sz="2800" dirty="0"/>
              <a:t> stratejiler geliştirmektedir. </a:t>
            </a:r>
          </a:p>
          <a:p>
            <a:pPr marL="0" indent="0">
              <a:buNone/>
            </a:pPr>
            <a:r>
              <a:rPr lang="tr-TR" sz="2800" b="1" i="1" dirty="0" smtClean="0"/>
              <a:t>5. Karşı </a:t>
            </a:r>
            <a:r>
              <a:rPr lang="tr-TR" sz="2800" b="1" i="1" dirty="0"/>
              <a:t>savunma; </a:t>
            </a:r>
            <a:r>
              <a:rPr lang="tr-TR" sz="2800" dirty="0"/>
              <a:t>cephe ve önleyici savunma stratejilerine rağmen firma rakip saldırılarına maruz kalmış ise, lider bu duruma karşılık vermek durumundadır. Marka genişlemesi yolu ile rakibe karşılık verilmesinden bahsedilebilir. Ya da rakibin sahip olduğu ürünün benzeri de pazara sürülebilir. Reaktif bir stratejidir. Bekle ve gör biçiminde de ifade edilebilen bir stratejidir ve riskli bir stratejidir.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İçerik Yer Tutucusu"/>
          <p:cNvSpPr>
            <a:spLocks noGrp="1"/>
          </p:cNvSpPr>
          <p:nvPr>
            <p:ph idx="1"/>
          </p:nvPr>
        </p:nvSpPr>
        <p:spPr>
          <a:xfrm>
            <a:off x="0" y="0"/>
            <a:ext cx="9144000" cy="6858000"/>
          </a:xfrm>
        </p:spPr>
        <p:txBody>
          <a:bodyPr>
            <a:normAutofit/>
          </a:bodyPr>
          <a:lstStyle/>
          <a:p>
            <a:pPr marL="95250" indent="-95250" eaLnBrk="1" hangingPunct="1">
              <a:lnSpc>
                <a:spcPct val="150000"/>
              </a:lnSpc>
              <a:spcBef>
                <a:spcPct val="0"/>
              </a:spcBef>
              <a:spcAft>
                <a:spcPts val="0"/>
              </a:spcAft>
              <a:buFont typeface="Wingdings 2" panose="05020102010507070707" pitchFamily="18" charset="2"/>
              <a:buNone/>
              <a:defRPr/>
            </a:pPr>
            <a:r>
              <a:rPr lang="tr-TR" sz="3600" i="1" u="sng" dirty="0">
                <a:effectLst>
                  <a:outerShdw blurRad="38100" dist="38100" dir="2700000" algn="tl">
                    <a:srgbClr val="000000">
                      <a:alpha val="43137"/>
                    </a:srgbClr>
                  </a:outerShdw>
                </a:effectLst>
              </a:rPr>
              <a:t>6</a:t>
            </a:r>
            <a:r>
              <a:rPr lang="tr-TR" sz="3600" i="1" u="sng" dirty="0" smtClean="0">
                <a:effectLst>
                  <a:outerShdw blurRad="38100" dist="38100" dir="2700000" algn="tl">
                    <a:srgbClr val="000000">
                      <a:alpha val="43137"/>
                    </a:srgbClr>
                  </a:outerShdw>
                </a:effectLst>
              </a:rPr>
              <a:t>. Mobil (Hareketli) Savunma: </a:t>
            </a:r>
            <a:r>
              <a:rPr lang="tr-TR" sz="2800" dirty="0" smtClean="0"/>
              <a:t>Bir liderin gelecekteki savunma ve hücum için üs olarak kullanabileceği yeni pazarlara yayılmasıdır. İşletme sürekli olarak ürünlerinde ve pazara sunduğu hizmetlerinde değişiklik ve iyileştirme yapmaktadır. İşletme bu amaçla Pazar genişletme ve Pazar çeşitlendirme yollarını kullanır. </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2150" y="5505450"/>
            <a:ext cx="3371850"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İçerik Yer Tutucusu"/>
          <p:cNvSpPr>
            <a:spLocks noGrp="1"/>
          </p:cNvSpPr>
          <p:nvPr>
            <p:ph idx="1"/>
          </p:nvPr>
        </p:nvSpPr>
        <p:spPr>
          <a:xfrm>
            <a:off x="0" y="0"/>
            <a:ext cx="9144000" cy="6858000"/>
          </a:xfrm>
        </p:spPr>
        <p:txBody>
          <a:bodyPr/>
          <a:lstStyle/>
          <a:p>
            <a:pPr marL="0" indent="0" eaLnBrk="1" hangingPunct="1">
              <a:spcBef>
                <a:spcPct val="0"/>
              </a:spcBef>
              <a:buNone/>
            </a:pPr>
            <a:r>
              <a:rPr lang="tr-TR" sz="3400" dirty="0" smtClean="0"/>
              <a:t>Bir işletmenin başarılı olabilmesi için hedef pazardaki alıcı veya tüketicilerini rakiplerinden daha iyi tatmin etmesi gerekir. </a:t>
            </a:r>
          </a:p>
          <a:p>
            <a:pPr marL="0" indent="0" eaLnBrk="1" hangingPunct="1">
              <a:spcBef>
                <a:spcPct val="0"/>
              </a:spcBef>
              <a:buNone/>
            </a:pPr>
            <a:r>
              <a:rPr lang="tr-TR" sz="3400" dirty="0" smtClean="0"/>
              <a:t>O halde pazarlama stratejileri yalnız alıcı veya tüketicilerin gereksinimlerine değil aynı zamanda aynı pazara seslenen rakiplerin stratejilerine de adapte edilmelidir.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İçerik Yer Tutucusu"/>
          <p:cNvSpPr>
            <a:spLocks noGrp="1"/>
          </p:cNvSpPr>
          <p:nvPr>
            <p:ph idx="1"/>
          </p:nvPr>
        </p:nvSpPr>
        <p:spPr>
          <a:xfrm>
            <a:off x="0" y="0"/>
            <a:ext cx="9144000" cy="6858000"/>
          </a:xfrm>
        </p:spPr>
        <p:txBody>
          <a:bodyPr>
            <a:normAutofit/>
          </a:bodyPr>
          <a:lstStyle/>
          <a:p>
            <a:pPr marL="95250" indent="-95250" eaLnBrk="1" hangingPunct="1">
              <a:spcBef>
                <a:spcPct val="0"/>
              </a:spcBef>
              <a:buFont typeface="Wingdings 2" panose="05020102010507070707" pitchFamily="18" charset="2"/>
              <a:buNone/>
              <a:defRPr/>
            </a:pPr>
            <a:r>
              <a:rPr lang="tr-TR" sz="3200" i="1" u="sng" dirty="0" smtClean="0">
                <a:effectLst>
                  <a:outerShdw blurRad="38100" dist="38100" dir="2700000" algn="tl">
                    <a:srgbClr val="000000">
                      <a:alpha val="43137"/>
                    </a:srgbClr>
                  </a:outerShdw>
                </a:effectLst>
              </a:rPr>
              <a:t>7.Stratejik Geri Çekilme: </a:t>
            </a:r>
            <a:r>
              <a:rPr lang="tr-TR" sz="3200" dirty="0" smtClean="0"/>
              <a:t>Büyük işletmeler pazardaki bölgelerini etkin bir biçimde koruyamadığını gördüğünde, faaliyet gösterdiği alanların bir bölümünden çekilerek, pazardaki diğer bölgelerdeki güçlendirmek amacıyla hareket ederler. </a:t>
            </a:r>
          </a:p>
          <a:p>
            <a:pPr marL="95250" indent="-95250" eaLnBrk="1" hangingPunct="1">
              <a:spcBef>
                <a:spcPct val="0"/>
              </a:spcBef>
              <a:buFont typeface="Wingdings 2" panose="05020102010507070707" pitchFamily="18" charset="2"/>
              <a:buNone/>
              <a:defRPr/>
            </a:pPr>
            <a:r>
              <a:rPr lang="tr-TR" sz="3200" dirty="0" smtClean="0"/>
              <a:t>Geri çekilme çeşitli şekillerde olabilir. Bu çekilme pazardan tamamen çekilme şeklinde olabileceği gibi, Pazar bölümlerinden birisinden çekilme, ürün hattının iptali veya satılması, ürünün veya markanın piyasadan çekilmesi şeklinde olabilir.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2 İçerik Yer Tutucusu"/>
          <p:cNvSpPr>
            <a:spLocks noGrp="1"/>
          </p:cNvSpPr>
          <p:nvPr>
            <p:ph idx="1"/>
          </p:nvPr>
        </p:nvSpPr>
        <p:spPr>
          <a:xfrm>
            <a:off x="0" y="188640"/>
            <a:ext cx="9144000" cy="4464496"/>
          </a:xfrm>
        </p:spPr>
        <p:txBody>
          <a:bodyPr/>
          <a:lstStyle/>
          <a:p>
            <a:pPr marL="95250" indent="-95250" algn="just" eaLnBrk="1" hangingPunct="1">
              <a:spcBef>
                <a:spcPct val="0"/>
              </a:spcBef>
              <a:buFont typeface="Wingdings 2" panose="05020102010507070707" pitchFamily="18" charset="2"/>
              <a:buNone/>
            </a:pPr>
            <a:r>
              <a:rPr lang="tr-TR" sz="3200" b="1" dirty="0" smtClean="0"/>
              <a:t>Meydan Okuyucu Rekabet Stratejisi</a:t>
            </a:r>
          </a:p>
          <a:p>
            <a:pPr marL="95250" indent="-95250" algn="just" eaLnBrk="1" hangingPunct="1">
              <a:spcBef>
                <a:spcPct val="0"/>
              </a:spcBef>
            </a:pPr>
            <a:r>
              <a:rPr lang="tr-TR" sz="3200" dirty="0" smtClean="0"/>
              <a:t>Arkadan gelen ikinci plandaki firmalar olup rakiplere agresif bir şekilde saldırarak daha fazla pazar payı koparmaya çalışırlar. </a:t>
            </a:r>
          </a:p>
          <a:p>
            <a:pPr marL="95250" indent="-95250" algn="just" eaLnBrk="1" hangingPunct="1">
              <a:spcBef>
                <a:spcPct val="0"/>
              </a:spcBef>
            </a:pPr>
            <a:r>
              <a:rPr lang="tr-TR" sz="3200" dirty="0" smtClean="0"/>
              <a:t>Ya lidere ve diğer rakiplere saldırırlar ya da rakiplerle birlikte etrafı fazla ürkütmeden  (rakipleri izleyerek) hareket ederler. </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4869160"/>
            <a:ext cx="3470417" cy="1980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332656"/>
            <a:ext cx="7125112" cy="4051437"/>
          </a:xfrm>
        </p:spPr>
        <p:txBody>
          <a:bodyPr>
            <a:normAutofit fontScale="92500" lnSpcReduction="10000"/>
          </a:bodyPr>
          <a:lstStyle/>
          <a:p>
            <a:pPr marL="95250" lvl="0" indent="-95250">
              <a:spcBef>
                <a:spcPct val="0"/>
              </a:spcBef>
              <a:buClr>
                <a:srgbClr val="FEDD78"/>
              </a:buClr>
            </a:pPr>
            <a:r>
              <a:rPr lang="tr-TR" sz="3600" dirty="0"/>
              <a:t>Birinci yolu (meydan okuma) tercih edenler ya lidere ya kendi çaplarındaki firmalara ya da küçük yerel -bölgesel rakiplere saldırılar. Amaç bunların elinde bir miktar pazar payını </a:t>
            </a:r>
            <a:r>
              <a:rPr lang="tr-TR" sz="3600" dirty="0" smtClean="0"/>
              <a:t>almaktır</a:t>
            </a:r>
          </a:p>
          <a:p>
            <a:pPr marL="95250" lvl="0" indent="-95250">
              <a:spcBef>
                <a:spcPct val="0"/>
              </a:spcBef>
              <a:buClr>
                <a:srgbClr val="FEDD78"/>
              </a:buClr>
            </a:pPr>
            <a:r>
              <a:rPr lang="tr-TR" sz="3600" dirty="0" smtClean="0"/>
              <a:t>Meydan okuyucu işletmelerin temel stratejisi saldırıdır. </a:t>
            </a:r>
            <a:r>
              <a:rPr lang="tr-TR" sz="3600" dirty="0"/>
              <a:t>Ş</a:t>
            </a:r>
            <a:r>
              <a:rPr lang="tr-TR" sz="3600" dirty="0" smtClean="0"/>
              <a:t>u saldırı stratejilerini uygularlar; </a:t>
            </a:r>
            <a:endParaRPr lang="tr-TR" sz="3600" dirty="0"/>
          </a:p>
          <a:p>
            <a:endParaRPr lang="tr-T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5229200"/>
            <a:ext cx="4248472"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20769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8424936"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3424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İçerik Yer Tutucusu"/>
          <p:cNvSpPr>
            <a:spLocks noGrp="1"/>
          </p:cNvSpPr>
          <p:nvPr>
            <p:ph idx="1"/>
          </p:nvPr>
        </p:nvSpPr>
        <p:spPr>
          <a:xfrm>
            <a:off x="0" y="188641"/>
            <a:ext cx="9144000" cy="4896544"/>
          </a:xfrm>
        </p:spPr>
        <p:txBody>
          <a:bodyPr>
            <a:normAutofit fontScale="77500" lnSpcReduction="20000"/>
          </a:bodyPr>
          <a:lstStyle/>
          <a:p>
            <a:pPr marL="95250" indent="-95250" eaLnBrk="1" hangingPunct="1">
              <a:spcBef>
                <a:spcPct val="0"/>
              </a:spcBef>
              <a:buFont typeface="Wingdings 2" panose="05020102010507070707" pitchFamily="18" charset="2"/>
              <a:buNone/>
              <a:defRPr/>
            </a:pPr>
            <a:r>
              <a:rPr lang="tr-TR" sz="3600" i="1" dirty="0" smtClean="0">
                <a:effectLst>
                  <a:outerShdw blurRad="38100" dist="38100" dir="2700000" algn="tl">
                    <a:srgbClr val="000000">
                      <a:alpha val="43137"/>
                    </a:srgbClr>
                  </a:outerShdw>
                </a:effectLst>
              </a:rPr>
              <a:t>Meydan okuyucular için olası stratejiler:</a:t>
            </a:r>
          </a:p>
          <a:p>
            <a:pPr marL="95250" indent="-95250" eaLnBrk="1" hangingPunct="1">
              <a:spcBef>
                <a:spcPct val="0"/>
              </a:spcBef>
              <a:buFont typeface="Wingdings 2" panose="05020102010507070707" pitchFamily="18" charset="2"/>
              <a:buNone/>
              <a:defRPr/>
            </a:pPr>
            <a:endParaRPr lang="tr-TR" sz="3600" i="1" dirty="0" smtClean="0">
              <a:effectLst>
                <a:outerShdw blurRad="38100" dist="38100" dir="2700000" algn="tl">
                  <a:srgbClr val="000000">
                    <a:alpha val="43137"/>
                  </a:srgbClr>
                </a:outerShdw>
              </a:effectLst>
            </a:endParaRPr>
          </a:p>
          <a:p>
            <a:pPr marL="742950" indent="-742950" eaLnBrk="1" hangingPunct="1">
              <a:spcBef>
                <a:spcPct val="0"/>
              </a:spcBef>
              <a:buFont typeface="Wingdings 2" panose="05020102010507070707" pitchFamily="18" charset="2"/>
              <a:buAutoNum type="arabicPeriod"/>
              <a:defRPr/>
            </a:pPr>
            <a:r>
              <a:rPr lang="tr-TR" sz="3600" i="1" u="sng" dirty="0" smtClean="0">
                <a:effectLst>
                  <a:outerShdw blurRad="38100" dist="38100" dir="2700000" algn="tl">
                    <a:srgbClr val="000000">
                      <a:alpha val="43137"/>
                    </a:srgbClr>
                  </a:outerShdw>
                </a:effectLst>
              </a:rPr>
              <a:t>Cepheden Saldırı: </a:t>
            </a:r>
            <a:r>
              <a:rPr lang="tr-TR" sz="3600" dirty="0" smtClean="0"/>
              <a:t>meydan okuyucunun Pazar liderine doğrudan saldırıya geçmesidir.</a:t>
            </a:r>
          </a:p>
          <a:p>
            <a:pPr marL="742950" indent="-742950" eaLnBrk="1" hangingPunct="1">
              <a:spcBef>
                <a:spcPct val="0"/>
              </a:spcBef>
              <a:buNone/>
              <a:defRPr/>
            </a:pPr>
            <a:r>
              <a:rPr lang="tr-TR" sz="3600" dirty="0" smtClean="0"/>
              <a:t>Çok maliyetli olabilen bu tip bir saldırıda saldıran firmanın ciddi anlamda maddi kayıplarla karşılaşması olası bir sonuçtur. Meydan okuyucu bu strateji ile;</a:t>
            </a:r>
          </a:p>
          <a:p>
            <a:pPr marL="95250" indent="-95250" eaLnBrk="1" hangingPunct="1">
              <a:spcBef>
                <a:spcPct val="0"/>
              </a:spcBef>
              <a:defRPr/>
            </a:pPr>
            <a:r>
              <a:rPr lang="tr-TR" sz="3600" dirty="0" smtClean="0"/>
              <a:t>Rakibin güçlü olduğu alana saldırır. Sonuç kimin daha güçlü veya dayanıklı olduğuna bağlıdır. </a:t>
            </a:r>
          </a:p>
          <a:p>
            <a:pPr marL="95250" indent="-95250" eaLnBrk="1" hangingPunct="1">
              <a:spcBef>
                <a:spcPct val="0"/>
              </a:spcBef>
              <a:defRPr/>
            </a:pPr>
            <a:r>
              <a:rPr lang="tr-TR" sz="3600" dirty="0" smtClean="0"/>
              <a:t>Başarılı olabilmesi için rakibinin pazarlama karması çabalarını karşılayabilecek durumda olmalıdır.</a:t>
            </a: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7304" y="5085184"/>
            <a:ext cx="2524125" cy="181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İçerik Yer Tutucusu"/>
          <p:cNvSpPr>
            <a:spLocks noGrp="1"/>
          </p:cNvSpPr>
          <p:nvPr>
            <p:ph idx="1"/>
          </p:nvPr>
        </p:nvSpPr>
        <p:spPr>
          <a:xfrm>
            <a:off x="0" y="0"/>
            <a:ext cx="9144000" cy="5517232"/>
          </a:xfrm>
        </p:spPr>
        <p:txBody>
          <a:bodyPr>
            <a:normAutofit lnSpcReduction="10000"/>
          </a:bodyPr>
          <a:lstStyle/>
          <a:p>
            <a:pPr marL="95250" indent="-95250" eaLnBrk="1" hangingPunct="1">
              <a:spcBef>
                <a:spcPct val="0"/>
              </a:spcBef>
              <a:buFont typeface="Wingdings 2" panose="05020102010507070707" pitchFamily="18" charset="2"/>
              <a:buNone/>
              <a:defRPr/>
            </a:pPr>
            <a:r>
              <a:rPr lang="tr-TR" sz="3600" i="1" u="sng" dirty="0" smtClean="0">
                <a:effectLst>
                  <a:outerShdw blurRad="38100" dist="38100" dir="2700000" algn="tl">
                    <a:srgbClr val="000000">
                      <a:alpha val="43137"/>
                    </a:srgbClr>
                  </a:outerShdw>
                </a:effectLst>
              </a:rPr>
              <a:t>2. Kanattan Saldırı: </a:t>
            </a:r>
            <a:r>
              <a:rPr lang="tr-TR" sz="3600" dirty="0" smtClean="0"/>
              <a:t>bu tip bir stratejide amaç rakibe zayıf olduğu noktalardan saldırarak kanatlardan rakibi zayıflatmaktır. Bu yolla avantajlar elde etmektir. </a:t>
            </a:r>
          </a:p>
          <a:p>
            <a:pPr marL="95250" indent="-95250" eaLnBrk="1" hangingPunct="1">
              <a:spcBef>
                <a:spcPct val="0"/>
              </a:spcBef>
              <a:buFont typeface="Wingdings 2" panose="05020102010507070707" pitchFamily="18" charset="2"/>
              <a:buNone/>
              <a:defRPr/>
            </a:pPr>
            <a:r>
              <a:rPr lang="tr-TR" sz="3600" dirty="0" smtClean="0"/>
              <a:t>Rakibin yeterince hizmet veremediği Pazar bölümlerinde yer almak, ihtiyaçlarını karşılayamadığı tüketicilere yönelmek uygulanabilecek yöntemlerdir. </a:t>
            </a:r>
          </a:p>
          <a:p>
            <a:pPr marL="95250" indent="-95250" eaLnBrk="1" hangingPunct="1">
              <a:spcBef>
                <a:spcPct val="0"/>
              </a:spcBef>
              <a:buNone/>
              <a:defRPr/>
            </a:pPr>
            <a:r>
              <a:rPr lang="tr-TR" sz="3600" dirty="0" smtClean="0"/>
              <a:t>Meydan okuyucunun gücü kısıtlıysa bu rekabet stratejisi daha uygundur.</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5" y="5543550"/>
            <a:ext cx="5796136"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807361"/>
            <a:ext cx="8496944" cy="4573967"/>
          </a:xfrm>
        </p:spPr>
        <p:txBody>
          <a:bodyPr>
            <a:normAutofit/>
          </a:bodyPr>
          <a:lstStyle/>
          <a:p>
            <a:pPr marL="95250" indent="-95250">
              <a:spcBef>
                <a:spcPct val="0"/>
              </a:spcBef>
              <a:buNone/>
              <a:defRPr/>
            </a:pPr>
            <a:r>
              <a:rPr lang="tr-TR" sz="2800" i="1" u="sng" dirty="0" smtClean="0">
                <a:effectLst>
                  <a:outerShdw blurRad="38100" dist="38100" dir="2700000" algn="tl">
                    <a:srgbClr val="000000">
                      <a:alpha val="43137"/>
                    </a:srgbClr>
                  </a:outerShdw>
                </a:effectLst>
              </a:rPr>
              <a:t>3. Kuşatma Saldırısı: </a:t>
            </a:r>
            <a:r>
              <a:rPr lang="tr-TR" sz="2800" dirty="0" smtClean="0"/>
              <a:t>Birden çok cephede aynı anda saldırıyı ifade eder. Kanattan saldırıya oranla daha geniş kapsamlı bir strateji olup, rakibin güçlü olduğu alanın dışındaki zayıf olduğu birden çok alanda saldırıya geçmeyi ifade eder. </a:t>
            </a:r>
          </a:p>
          <a:p>
            <a:pPr marL="95250" indent="-95250">
              <a:spcBef>
                <a:spcPct val="0"/>
              </a:spcBef>
              <a:defRPr/>
            </a:pPr>
            <a:r>
              <a:rPr lang="tr-TR" sz="2800" dirty="0" smtClean="0"/>
              <a:t>Meydan okuyan (tüketicilere/alıcılara) rakibin sunduğu her şeyi ve daha fazlasını sunar. Öyle ki bu da reddedilemeyecek duruma girer.</a:t>
            </a:r>
          </a:p>
          <a:p>
            <a:pPr marL="95250" indent="-95250">
              <a:spcBef>
                <a:spcPct val="0"/>
              </a:spcBef>
              <a:defRPr/>
            </a:pPr>
            <a:r>
              <a:rPr lang="tr-TR" sz="2800" dirty="0" smtClean="0"/>
              <a:t>Meydan okuyucu çok güçlüyse bu strateji yürür. </a:t>
            </a:r>
          </a:p>
          <a:p>
            <a:endParaRPr lang="tr-TR" dirty="0"/>
          </a:p>
        </p:txBody>
      </p:sp>
      <p:pic>
        <p:nvPicPr>
          <p:cNvPr id="1026" name="Picture 2" descr="C:\Users\acer\Desktop\imagesCAK2YB5K.jpg"/>
          <p:cNvPicPr>
            <a:picLocks noChangeAspect="1" noChangeArrowheads="1"/>
          </p:cNvPicPr>
          <p:nvPr/>
        </p:nvPicPr>
        <p:blipFill>
          <a:blip r:embed="rId2" cstate="print"/>
          <a:srcRect/>
          <a:stretch>
            <a:fillRect/>
          </a:stretch>
        </p:blipFill>
        <p:spPr bwMode="auto">
          <a:xfrm>
            <a:off x="5220072" y="260648"/>
            <a:ext cx="3726160" cy="17145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988840"/>
            <a:ext cx="7920879" cy="4320480"/>
          </a:xfrm>
        </p:spPr>
        <p:txBody>
          <a:bodyPr>
            <a:normAutofit fontScale="92500" lnSpcReduction="10000"/>
          </a:bodyPr>
          <a:lstStyle/>
          <a:p>
            <a:pPr marL="95250" indent="-30163">
              <a:buFont typeface="Wingdings 2" panose="05020102010507070707" pitchFamily="18" charset="2"/>
              <a:buNone/>
              <a:defRPr/>
            </a:pPr>
            <a:r>
              <a:rPr lang="tr-TR" sz="2800" i="1" u="sng" dirty="0" smtClean="0">
                <a:effectLst>
                  <a:outerShdw blurRad="38100" dist="38100" dir="2700000" algn="tl">
                    <a:srgbClr val="000000">
                      <a:alpha val="43137"/>
                    </a:srgbClr>
                  </a:outerShdw>
                </a:effectLst>
              </a:rPr>
              <a:t>4. Baypas Saldırısı: </a:t>
            </a:r>
            <a:r>
              <a:rPr lang="tr-TR" sz="2800" dirty="0" smtClean="0"/>
              <a:t>meydan okuyucu işletme rakibe doğrudan saldırmak yerine, rakibin pazarda yer almadığı bölümlere girerek, yeni iş modelleri geliştirerek kendine Pazar oluşturmayı ve kaynak sağlamayı tercih eder.Bypass saldırısı üç farklı şekilde gerçekleştirilebilir. </a:t>
            </a:r>
          </a:p>
          <a:p>
            <a:pPr>
              <a:defRPr/>
            </a:pPr>
            <a:r>
              <a:rPr lang="tr-TR" sz="2800" dirty="0" smtClean="0"/>
              <a:t>Birbiriyle ilişkisi olmayan ürünlere çeşitlendirme</a:t>
            </a:r>
          </a:p>
          <a:p>
            <a:pPr>
              <a:defRPr/>
            </a:pPr>
            <a:r>
              <a:rPr lang="tr-TR" sz="2800" dirty="0" smtClean="0"/>
              <a:t>Yeni coğrafi pazarlara doğru çeşitlendirme</a:t>
            </a:r>
          </a:p>
          <a:p>
            <a:pPr>
              <a:defRPr/>
            </a:pPr>
            <a:r>
              <a:rPr lang="tr-TR" sz="2800" dirty="0" smtClean="0"/>
              <a:t>Şimdiki ürünleri ikame etmek üzere yeni teknolojilere sıçramak</a:t>
            </a:r>
          </a:p>
          <a:p>
            <a:endParaRPr lang="tr-TR" dirty="0"/>
          </a:p>
        </p:txBody>
      </p:sp>
      <p:pic>
        <p:nvPicPr>
          <p:cNvPr id="4098" name="Picture 2" descr="C:\Users\acer\Desktop\imagesCAFF6QZB.jpg"/>
          <p:cNvPicPr>
            <a:picLocks noChangeAspect="1" noChangeArrowheads="1"/>
          </p:cNvPicPr>
          <p:nvPr/>
        </p:nvPicPr>
        <p:blipFill>
          <a:blip r:embed="rId2" cstate="print"/>
          <a:srcRect/>
          <a:stretch>
            <a:fillRect/>
          </a:stretch>
        </p:blipFill>
        <p:spPr bwMode="auto">
          <a:xfrm>
            <a:off x="5436096" y="0"/>
            <a:ext cx="3707904" cy="1927523"/>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5832647" cy="6048671"/>
          </a:xfrm>
        </p:spPr>
        <p:txBody>
          <a:bodyPr>
            <a:normAutofit/>
          </a:bodyPr>
          <a:lstStyle/>
          <a:p>
            <a:pPr marL="95250" indent="-95250">
              <a:spcBef>
                <a:spcPct val="0"/>
              </a:spcBef>
              <a:buNone/>
              <a:defRPr/>
            </a:pPr>
            <a:r>
              <a:rPr lang="tr-TR" sz="2600" i="1" u="sng" dirty="0" smtClean="0">
                <a:effectLst>
                  <a:outerShdw blurRad="38100" dist="38100" dir="2700000" algn="tl">
                    <a:srgbClr val="000000">
                      <a:alpha val="43137"/>
                    </a:srgbClr>
                  </a:outerShdw>
                </a:effectLst>
              </a:rPr>
              <a:t>5. Gerilla Saldırısı: </a:t>
            </a:r>
            <a:r>
              <a:rPr lang="tr-TR" sz="2600" dirty="0" smtClean="0"/>
              <a:t>Sermayesi az, küçük işletmelere uygundur. </a:t>
            </a:r>
          </a:p>
          <a:p>
            <a:pPr marL="95250" indent="-95250">
              <a:spcBef>
                <a:spcPct val="0"/>
              </a:spcBef>
              <a:buNone/>
              <a:defRPr/>
            </a:pPr>
            <a:r>
              <a:rPr lang="tr-TR" sz="2600" dirty="0" smtClean="0"/>
              <a:t>Küçük işletmeler yeterli kaynağa olamadığı için vur-kaç yöntemini tercih eder. Amaç lideri yanıltarak ondan Pazar payı almak ve pazarda yer edinmektir. Lider ne zaman ve ne şekilde saldırının gerçekleşeceğini bilmediği için yanılgıya düşebilir. </a:t>
            </a:r>
          </a:p>
          <a:p>
            <a:pPr marL="95250" indent="-95250">
              <a:spcBef>
                <a:spcPct val="0"/>
              </a:spcBef>
              <a:defRPr/>
            </a:pPr>
            <a:r>
              <a:rPr lang="tr-TR" sz="2600" dirty="0" smtClean="0"/>
              <a:t>Ancak dikkat edilmesi gereken nokta küçük işletmenin hızlı kararlar alabilmesidir. Lider işletme küçük işletmeyi fark ederse hedef haline gelebilir. </a:t>
            </a:r>
          </a:p>
          <a:p>
            <a:endParaRPr lang="tr-TR" dirty="0"/>
          </a:p>
        </p:txBody>
      </p:sp>
      <p:pic>
        <p:nvPicPr>
          <p:cNvPr id="5122" name="Picture 2" descr="C:\Users\acer\Desktop\imagesCA37S671.jpg"/>
          <p:cNvPicPr>
            <a:picLocks noChangeAspect="1" noChangeArrowheads="1"/>
          </p:cNvPicPr>
          <p:nvPr/>
        </p:nvPicPr>
        <p:blipFill>
          <a:blip r:embed="rId2" cstate="print"/>
          <a:srcRect/>
          <a:stretch>
            <a:fillRect/>
          </a:stretch>
        </p:blipFill>
        <p:spPr bwMode="auto">
          <a:xfrm>
            <a:off x="6084168" y="1268760"/>
            <a:ext cx="2190750" cy="475252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2 İçerik Yer Tutucusu"/>
          <p:cNvSpPr>
            <a:spLocks noGrp="1"/>
          </p:cNvSpPr>
          <p:nvPr>
            <p:ph idx="1"/>
          </p:nvPr>
        </p:nvSpPr>
        <p:spPr>
          <a:xfrm>
            <a:off x="0" y="332656"/>
            <a:ext cx="9144000" cy="6525344"/>
          </a:xfrm>
        </p:spPr>
        <p:txBody>
          <a:bodyPr>
            <a:normAutofit/>
          </a:bodyPr>
          <a:lstStyle/>
          <a:p>
            <a:pPr marL="95250" indent="-95250" algn="ctr" eaLnBrk="1" hangingPunct="1">
              <a:spcBef>
                <a:spcPct val="0"/>
              </a:spcBef>
              <a:buFont typeface="Wingdings 2" panose="05020102010507070707" pitchFamily="18" charset="2"/>
              <a:buNone/>
            </a:pPr>
            <a:r>
              <a:rPr lang="tr-TR" sz="3200" b="1" dirty="0" smtClean="0"/>
              <a:t>İzleyici Rekabet Stratejisi </a:t>
            </a:r>
          </a:p>
          <a:p>
            <a:pPr marL="95250" indent="-95250" eaLnBrk="1" hangingPunct="1">
              <a:spcBef>
                <a:spcPct val="0"/>
              </a:spcBef>
            </a:pPr>
            <a:r>
              <a:rPr lang="tr-TR" sz="3200" dirty="0" smtClean="0"/>
              <a:t>Kimi işletmeler ise meydan okuyucuların aksine rakiple doğrudan karşılaşmak yerine onu izlemeyerek taklit eder. </a:t>
            </a:r>
          </a:p>
          <a:p>
            <a:pPr marL="95250" indent="-95250" eaLnBrk="1" hangingPunct="1">
              <a:spcBef>
                <a:spcPct val="0"/>
              </a:spcBef>
            </a:pPr>
            <a:r>
              <a:rPr lang="tr-TR" sz="3200" dirty="0" smtClean="0"/>
              <a:t>Rakibin fiyat, ürün sunuları, pazarlama programları vb. izleyerek istikrarlı bir pazar payı ve kar peşinde koşarlar. </a:t>
            </a:r>
          </a:p>
          <a:p>
            <a:pPr marL="95250" indent="-95250" eaLnBrk="1" hangingPunct="1">
              <a:spcBef>
                <a:spcPct val="0"/>
              </a:spcBef>
            </a:pPr>
            <a:r>
              <a:rPr lang="tr-TR" sz="3200" dirty="0" smtClean="0"/>
              <a:t>Amaçları şimdiki müşterileri tutmak ve liderden veya başka rakiplerin dikkatini çekmeden yeni müşterilerden makul bir pay elde etmektir.</a:t>
            </a:r>
          </a:p>
          <a:p>
            <a:pPr marL="95250" indent="-95250" eaLnBrk="1" hangingPunct="1">
              <a:spcBef>
                <a:spcPct val="0"/>
              </a:spcBef>
            </a:pPr>
            <a:endParaRPr lang="tr-TR" sz="32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052736"/>
            <a:ext cx="8568952" cy="4968552"/>
          </a:xfrm>
        </p:spPr>
        <p:txBody>
          <a:bodyPr>
            <a:noAutofit/>
          </a:bodyPr>
          <a:lstStyle/>
          <a:p>
            <a:pPr marL="0" indent="0" algn="just">
              <a:buNone/>
            </a:pPr>
            <a:r>
              <a:rPr lang="tr-TR" sz="3400" dirty="0" smtClean="0"/>
              <a:t>Özet olarak pazarda </a:t>
            </a:r>
            <a:r>
              <a:rPr lang="tr-TR" sz="3400" dirty="0"/>
              <a:t>geliştirilecek tüm stratejiler, firmanın pazardaki konumuna, </a:t>
            </a:r>
            <a:r>
              <a:rPr lang="tr-TR" sz="3400" dirty="0" smtClean="0"/>
              <a:t>kaynaklarına</a:t>
            </a:r>
            <a:r>
              <a:rPr lang="tr-TR" sz="3400" dirty="0"/>
              <a:t>, fırsat ve tehditlere bağlıdır. Firma piyasada lider konumunda ise farklı, takipçi ise farklı stratejiler izleyecektir. İşletmenin pazardaki konumuna göre izleyeceği rekabetçi stratejileri, şöyle sıralayabiliriz: </a:t>
            </a:r>
          </a:p>
        </p:txBody>
      </p:sp>
    </p:spTree>
    <p:extLst>
      <p:ext uri="{BB962C8B-B14F-4D97-AF65-F5344CB8AC3E}">
        <p14:creationId xmlns:p14="http://schemas.microsoft.com/office/powerpoint/2010/main" val="422214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9443" y="620689"/>
            <a:ext cx="7125112" cy="5238110"/>
          </a:xfrm>
        </p:spPr>
        <p:txBody>
          <a:bodyPr>
            <a:normAutofit lnSpcReduction="10000"/>
          </a:bodyPr>
          <a:lstStyle/>
          <a:p>
            <a:pPr marL="0" indent="0">
              <a:buNone/>
            </a:pPr>
            <a:r>
              <a:rPr lang="tr-TR" sz="2800" dirty="0" smtClean="0"/>
              <a:t>İzleyiciler</a:t>
            </a:r>
            <a:r>
              <a:rPr lang="tr-TR" sz="2800" dirty="0"/>
              <a:t> </a:t>
            </a:r>
            <a:r>
              <a:rPr lang="tr-TR" sz="2800" dirty="0" smtClean="0"/>
              <a:t>genellikle lideri izlerken aşağıdaki stratejileri hayata geçirirler;  </a:t>
            </a:r>
            <a:endParaRPr lang="tr-TR" sz="2800" dirty="0"/>
          </a:p>
          <a:p>
            <a:r>
              <a:rPr lang="tr-TR" sz="2800" dirty="0" smtClean="0"/>
              <a:t>Liderin </a:t>
            </a:r>
            <a:r>
              <a:rPr lang="tr-TR" sz="2800" dirty="0"/>
              <a:t>ürünlerini ve ambalajlarını taklit edebilirler, </a:t>
            </a:r>
          </a:p>
          <a:p>
            <a:r>
              <a:rPr lang="tr-TR" sz="2800" dirty="0" smtClean="0"/>
              <a:t>Dağıtım</a:t>
            </a:r>
            <a:r>
              <a:rPr lang="tr-TR" sz="2800" dirty="0"/>
              <a:t>, tutundurma ve reklam kampanyalarını taklit edebilirler, </a:t>
            </a:r>
          </a:p>
          <a:p>
            <a:r>
              <a:rPr lang="tr-TR" sz="2800" dirty="0" smtClean="0"/>
              <a:t>Liderin </a:t>
            </a:r>
            <a:r>
              <a:rPr lang="tr-TR" sz="2800" dirty="0"/>
              <a:t>ürünlerini taklit ederken, ambalaj, fiyat ve reklam kampanyalarını kendilerine özgü stratejilerle sürdürebilirler, </a:t>
            </a:r>
          </a:p>
          <a:p>
            <a:r>
              <a:rPr lang="tr-TR" sz="2800" dirty="0" smtClean="0"/>
              <a:t>Liderin </a:t>
            </a:r>
            <a:r>
              <a:rPr lang="tr-TR" sz="2800" dirty="0"/>
              <a:t>ürünlerini daha da geliştirip yeni özellikler ilave ederek pazara sürebilirler. </a:t>
            </a:r>
          </a:p>
          <a:p>
            <a:endParaRPr lang="tr-TR" dirty="0"/>
          </a:p>
        </p:txBody>
      </p:sp>
    </p:spTree>
    <p:extLst>
      <p:ext uri="{BB962C8B-B14F-4D97-AF65-F5344CB8AC3E}">
        <p14:creationId xmlns:p14="http://schemas.microsoft.com/office/powerpoint/2010/main" val="3762919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04665"/>
            <a:ext cx="8208911" cy="4392487"/>
          </a:xfrm>
        </p:spPr>
        <p:txBody>
          <a:bodyPr>
            <a:normAutofit fontScale="92500" lnSpcReduction="20000"/>
          </a:bodyPr>
          <a:lstStyle/>
          <a:p>
            <a:pPr marL="95250" indent="-95250" algn="ctr">
              <a:spcBef>
                <a:spcPct val="0"/>
              </a:spcBef>
              <a:buNone/>
            </a:pPr>
            <a:r>
              <a:rPr lang="tr-TR" sz="2800" b="1" dirty="0" smtClean="0"/>
              <a:t>Piyasa Köşe Tutucuları (Niş Oyuncular) Rekabet Stratejisi</a:t>
            </a:r>
          </a:p>
          <a:p>
            <a:pPr marL="95250" indent="-95250">
              <a:spcBef>
                <a:spcPct val="0"/>
              </a:spcBef>
              <a:buNone/>
            </a:pPr>
            <a:r>
              <a:rPr lang="tr-TR" sz="2800" dirty="0" smtClean="0"/>
              <a:t>	</a:t>
            </a:r>
          </a:p>
          <a:p>
            <a:pPr marL="95250" indent="-95250">
              <a:spcBef>
                <a:spcPct val="0"/>
              </a:spcBef>
            </a:pPr>
            <a:r>
              <a:rPr lang="tr-TR" sz="2800" dirty="0" smtClean="0"/>
              <a:t>Piyasa köşe tutucuları (piyasa uzmanlığı, eşik işletmeciliği) stratejisinde genellikle küçük firmalar başlıca rakiplerin gözden kaçırdıkları veya savsakladıkları piyasa köşelerine hizmet vermek için uzmanlaşırlar. </a:t>
            </a:r>
          </a:p>
          <a:p>
            <a:pPr marL="95250" indent="-95250">
              <a:spcBef>
                <a:spcPct val="0"/>
              </a:spcBef>
            </a:pPr>
            <a:r>
              <a:rPr lang="tr-TR" sz="2800" dirty="0" smtClean="0"/>
              <a:t>Pazar, müşteri, ürün veya pazarlama karışım hatlarında uzmanlaşarak ana rakiplerle doğrudan çatışmadan kaçınmaya çalışırlar.</a:t>
            </a:r>
          </a:p>
          <a:p>
            <a:pPr marL="95250" indent="-95250">
              <a:spcBef>
                <a:spcPct val="0"/>
              </a:spcBef>
            </a:pPr>
            <a:r>
              <a:rPr lang="tr-TR" sz="2800" dirty="0" smtClean="0"/>
              <a:t>Akıllı bir köşe tutucu politika ile bir endüstrideki küçük firmalar büyük rakipleri kadar karlı olabilirler. </a:t>
            </a:r>
          </a:p>
          <a:p>
            <a:endParaRPr lang="tr-TR" dirty="0"/>
          </a:p>
        </p:txBody>
      </p:sp>
      <p:pic>
        <p:nvPicPr>
          <p:cNvPr id="6146" name="Picture 2" descr="C:\Users\acer\Desktop\imagesCAHXXSNP.jpg"/>
          <p:cNvPicPr>
            <a:picLocks noChangeAspect="1" noChangeArrowheads="1"/>
          </p:cNvPicPr>
          <p:nvPr/>
        </p:nvPicPr>
        <p:blipFill>
          <a:blip r:embed="rId2" cstate="print"/>
          <a:srcRect/>
          <a:stretch>
            <a:fillRect/>
          </a:stretch>
        </p:blipFill>
        <p:spPr bwMode="auto">
          <a:xfrm>
            <a:off x="5580113" y="5010150"/>
            <a:ext cx="3563888" cy="184785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852936"/>
            <a:ext cx="8352928" cy="3509918"/>
          </a:xfrm>
        </p:spPr>
        <p:txBody>
          <a:bodyPr>
            <a:normAutofit lnSpcReduction="10000"/>
          </a:bodyPr>
          <a:lstStyle/>
          <a:p>
            <a:pPr marL="95250" indent="-95250">
              <a:spcBef>
                <a:spcPct val="0"/>
              </a:spcBef>
              <a:buNone/>
            </a:pPr>
            <a:r>
              <a:rPr lang="tr-TR" sz="3200" dirty="0" smtClean="0"/>
              <a:t>İşletmelerin rakipleriyle savaşında yararlanabilecekleri rekabet stratejileri başka açılardan da sınıflandırılmıştır: </a:t>
            </a:r>
          </a:p>
          <a:p>
            <a:pPr marL="95250" indent="-95250">
              <a:spcBef>
                <a:spcPct val="0"/>
              </a:spcBef>
            </a:pPr>
            <a:r>
              <a:rPr lang="tr-TR" sz="3200" dirty="0" smtClean="0"/>
              <a:t>Bir işletmenin pazar payı düşükse ya endüstrideki sınırlı sayıda </a:t>
            </a:r>
            <a:r>
              <a:rPr lang="tr-TR" sz="3200" dirty="0" err="1" smtClean="0"/>
              <a:t>segment</a:t>
            </a:r>
            <a:r>
              <a:rPr lang="tr-TR" sz="3200" dirty="0" smtClean="0"/>
              <a:t> üzerinde yoğunlaşır ya da </a:t>
            </a:r>
          </a:p>
          <a:p>
            <a:pPr marL="95250" indent="-95250">
              <a:spcBef>
                <a:spcPct val="0"/>
              </a:spcBef>
            </a:pPr>
            <a:r>
              <a:rPr lang="tr-TR" sz="3200" dirty="0" smtClean="0"/>
              <a:t>Ar-geden etkin şekilde yararlanmaya bakar.</a:t>
            </a:r>
          </a:p>
          <a:p>
            <a:endParaRPr lang="tr-TR" dirty="0"/>
          </a:p>
        </p:txBody>
      </p:sp>
      <p:pic>
        <p:nvPicPr>
          <p:cNvPr id="7170" name="Picture 2" descr="C:\Users\acer\Desktop\untitled.bmp"/>
          <p:cNvPicPr>
            <a:picLocks noChangeAspect="1" noChangeArrowheads="1"/>
          </p:cNvPicPr>
          <p:nvPr/>
        </p:nvPicPr>
        <p:blipFill>
          <a:blip r:embed="rId2" cstate="print"/>
          <a:srcRect/>
          <a:stretch>
            <a:fillRect/>
          </a:stretch>
        </p:blipFill>
        <p:spPr bwMode="auto">
          <a:xfrm>
            <a:off x="6638925" y="188640"/>
            <a:ext cx="2505075" cy="244827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İçerik Yer Tutucusu"/>
          <p:cNvSpPr>
            <a:spLocks noGrp="1"/>
          </p:cNvSpPr>
          <p:nvPr>
            <p:ph idx="1"/>
          </p:nvPr>
        </p:nvSpPr>
        <p:spPr>
          <a:xfrm>
            <a:off x="0" y="0"/>
            <a:ext cx="9144000" cy="6858000"/>
          </a:xfrm>
        </p:spPr>
        <p:txBody>
          <a:bodyPr/>
          <a:lstStyle/>
          <a:p>
            <a:pPr marL="742950" indent="-742950">
              <a:lnSpc>
                <a:spcPct val="150000"/>
              </a:lnSpc>
              <a:buFont typeface="+mj-lt"/>
              <a:buAutoNum type="arabicPeriod"/>
              <a:defRPr/>
            </a:pPr>
            <a:r>
              <a:rPr lang="tr-TR" sz="3600" dirty="0" smtClean="0"/>
              <a:t>Piyasa lideri</a:t>
            </a:r>
          </a:p>
          <a:p>
            <a:pPr marL="742950" indent="-742950">
              <a:lnSpc>
                <a:spcPct val="150000"/>
              </a:lnSpc>
              <a:buFont typeface="+mj-lt"/>
              <a:buAutoNum type="arabicPeriod"/>
              <a:defRPr/>
            </a:pPr>
            <a:r>
              <a:rPr lang="tr-TR" sz="3600" dirty="0" smtClean="0"/>
              <a:t>Rakiplere meydan okuyucu</a:t>
            </a:r>
          </a:p>
          <a:p>
            <a:pPr marL="742950" indent="-742950">
              <a:lnSpc>
                <a:spcPct val="150000"/>
              </a:lnSpc>
              <a:buFont typeface="+mj-lt"/>
              <a:buAutoNum type="arabicPeriod"/>
              <a:defRPr/>
            </a:pPr>
            <a:r>
              <a:rPr lang="tr-TR" sz="3600" dirty="0" smtClean="0"/>
              <a:t>Başkalarını izleyici</a:t>
            </a:r>
          </a:p>
          <a:p>
            <a:pPr marL="742950" indent="-742950">
              <a:lnSpc>
                <a:spcPct val="150000"/>
              </a:lnSpc>
              <a:buFont typeface="+mj-lt"/>
              <a:buAutoNum type="arabicPeriod"/>
              <a:defRPr/>
            </a:pPr>
            <a:r>
              <a:rPr lang="tr-TR" sz="3600" dirty="0" smtClean="0"/>
              <a:t>Kendine küçük de olsa bir köşe (yer) bulucu</a:t>
            </a:r>
          </a:p>
          <a:p>
            <a:pPr marL="95250" indent="-95250" eaLnBrk="1" hangingPunct="1">
              <a:lnSpc>
                <a:spcPct val="150000"/>
              </a:lnSpc>
              <a:spcBef>
                <a:spcPct val="0"/>
              </a:spcBef>
              <a:buFont typeface="Wingdings 2" panose="05020102010507070707" pitchFamily="18" charset="2"/>
              <a:buNone/>
              <a:defRPr/>
            </a:pPr>
            <a:endParaRPr lang="tr-TR" sz="3600"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1268760"/>
            <a:ext cx="2389187"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İçerik Yer Tutucusu"/>
          <p:cNvSpPr>
            <a:spLocks noGrp="1"/>
          </p:cNvSpPr>
          <p:nvPr>
            <p:ph idx="1"/>
          </p:nvPr>
        </p:nvSpPr>
        <p:spPr>
          <a:xfrm>
            <a:off x="1979712" y="0"/>
            <a:ext cx="7164288" cy="6597352"/>
          </a:xfrm>
        </p:spPr>
        <p:txBody>
          <a:bodyPr>
            <a:normAutofit/>
          </a:bodyPr>
          <a:lstStyle/>
          <a:p>
            <a:pPr marL="0" indent="65088" algn="ctr">
              <a:buFont typeface="Wingdings 2" panose="05020102010507070707" pitchFamily="18" charset="2"/>
              <a:buNone/>
            </a:pPr>
            <a:r>
              <a:rPr lang="tr-TR" sz="3200" b="1" dirty="0" smtClean="0"/>
              <a:t>1. Piyasa Lideri Rekabet Stratejisi</a:t>
            </a:r>
          </a:p>
          <a:p>
            <a:pPr marL="0" indent="65088">
              <a:buFont typeface="Wingdings 2" panose="05020102010507070707" pitchFamily="18" charset="2"/>
              <a:buNone/>
            </a:pPr>
            <a:r>
              <a:rPr lang="tr-TR" sz="3200" dirty="0" smtClean="0"/>
              <a:t>Bir piyasaya egemen olan bir firma bir veya daha çok sayıda stratejilerinden birini benimseyebilir. Bunlar:</a:t>
            </a:r>
          </a:p>
          <a:p>
            <a:pPr>
              <a:buFont typeface="Wingdings" pitchFamily="2" charset="2"/>
              <a:buChar char="§"/>
              <a:defRPr/>
            </a:pPr>
            <a:r>
              <a:rPr lang="tr-TR" sz="3200" dirty="0"/>
              <a:t>Toplam pazarı genişletme </a:t>
            </a:r>
          </a:p>
          <a:p>
            <a:pPr>
              <a:buFont typeface="Wingdings" pitchFamily="2" charset="2"/>
              <a:buChar char="§"/>
              <a:defRPr/>
            </a:pPr>
            <a:r>
              <a:rPr lang="tr-TR" sz="3200" dirty="0"/>
              <a:t>Pazar payını arttırma</a:t>
            </a:r>
          </a:p>
          <a:p>
            <a:pPr>
              <a:buFont typeface="Wingdings" pitchFamily="2" charset="2"/>
              <a:buChar char="§"/>
              <a:defRPr/>
            </a:pPr>
            <a:r>
              <a:rPr lang="tr-TR" sz="3200" dirty="0"/>
              <a:t>Pazardaki konumun savunulması</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0"/>
            <a:ext cx="2016224" cy="264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8064896" cy="5976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608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404664"/>
            <a:ext cx="8856984" cy="6120679"/>
          </a:xfrm>
        </p:spPr>
        <p:txBody>
          <a:bodyPr>
            <a:noAutofit/>
          </a:bodyPr>
          <a:lstStyle/>
          <a:p>
            <a:pPr marL="0" indent="0">
              <a:buNone/>
            </a:pPr>
            <a:r>
              <a:rPr lang="tr-TR" sz="2400" dirty="0" smtClean="0"/>
              <a:t>1. </a:t>
            </a:r>
            <a:r>
              <a:rPr lang="tr-TR" sz="2400" b="1" dirty="0" smtClean="0"/>
              <a:t>Toplam </a:t>
            </a:r>
            <a:r>
              <a:rPr lang="tr-TR" sz="2400" b="1" dirty="0"/>
              <a:t>pazarı genişletme stratejileri </a:t>
            </a:r>
            <a:endParaRPr lang="tr-TR" sz="2400" dirty="0"/>
          </a:p>
          <a:p>
            <a:pPr marL="0" indent="0">
              <a:buNone/>
            </a:pPr>
            <a:r>
              <a:rPr lang="tr-TR" sz="2600" dirty="0">
                <a:effectLst/>
              </a:rPr>
              <a:t>Liderin bulunduğu sektörde ürettiği ürün veya sunduğu hizmete karşı tüketicilerin ilgisinin arttırılmasına çalışılmasıdır. </a:t>
            </a:r>
            <a:r>
              <a:rPr lang="tr-TR" sz="2600" dirty="0" smtClean="0">
                <a:effectLst/>
              </a:rPr>
              <a:t>Bu strateji  ürün </a:t>
            </a:r>
            <a:r>
              <a:rPr lang="tr-TR" sz="2600" dirty="0">
                <a:effectLst/>
              </a:rPr>
              <a:t>ve </a:t>
            </a:r>
            <a:r>
              <a:rPr lang="tr-TR" sz="2600" dirty="0" smtClean="0">
                <a:effectLst/>
              </a:rPr>
              <a:t>hizmetlere </a:t>
            </a:r>
            <a:r>
              <a:rPr lang="tr-TR" sz="2600" dirty="0">
                <a:effectLst/>
              </a:rPr>
              <a:t>yeni kullanım </a:t>
            </a:r>
            <a:r>
              <a:rPr lang="tr-TR" sz="2600" dirty="0" smtClean="0">
                <a:effectLst/>
              </a:rPr>
              <a:t>alanları, yeni </a:t>
            </a:r>
            <a:r>
              <a:rPr lang="tr-TR" sz="2600" dirty="0">
                <a:effectLst/>
              </a:rPr>
              <a:t>kullanıcılar </a:t>
            </a:r>
            <a:r>
              <a:rPr lang="tr-TR" sz="2600" dirty="0" smtClean="0">
                <a:effectLst/>
              </a:rPr>
              <a:t>bulunması ve var </a:t>
            </a:r>
            <a:r>
              <a:rPr lang="tr-TR" sz="2600" dirty="0">
                <a:effectLst/>
              </a:rPr>
              <a:t>olan ürün ve hizmetlerin daha fazla kullanılmasını sağlamaya yönelik </a:t>
            </a:r>
            <a:r>
              <a:rPr lang="tr-TR" sz="2600" dirty="0" smtClean="0">
                <a:effectLst/>
              </a:rPr>
              <a:t>faaliyetleri içerir. </a:t>
            </a:r>
            <a:endParaRPr lang="tr-TR" sz="2600" dirty="0">
              <a:effectLst/>
            </a:endParaRPr>
          </a:p>
          <a:p>
            <a:r>
              <a:rPr lang="tr-TR" sz="2600" b="1" i="1" dirty="0">
                <a:effectLst/>
              </a:rPr>
              <a:t>Yeni kullanıcılar; </a:t>
            </a:r>
            <a:r>
              <a:rPr lang="tr-TR" sz="2600" dirty="0">
                <a:effectLst/>
              </a:rPr>
              <a:t>ürün veya hizmetin varlığından haberdar olmayan tüketicilerin bilgilendirilmeleri ile yeni kullanıcılara </a:t>
            </a:r>
            <a:r>
              <a:rPr lang="tr-TR" sz="2600" dirty="0" smtClean="0">
                <a:effectLst/>
              </a:rPr>
              <a:t>ulaşılmasıdır. </a:t>
            </a:r>
            <a:r>
              <a:rPr lang="tr-TR" sz="2600" dirty="0">
                <a:effectLst/>
              </a:rPr>
              <a:t>D</a:t>
            </a:r>
            <a:r>
              <a:rPr lang="tr-TR" sz="2600" dirty="0" smtClean="0">
                <a:effectLst/>
              </a:rPr>
              <a:t>aha </a:t>
            </a:r>
            <a:r>
              <a:rPr lang="tr-TR" sz="2600" dirty="0">
                <a:effectLst/>
              </a:rPr>
              <a:t>önce faaliyette bulunulmayan coğrafik alanlara </a:t>
            </a:r>
            <a:r>
              <a:rPr lang="tr-TR" sz="2600" dirty="0" smtClean="0">
                <a:effectLst/>
              </a:rPr>
              <a:t>girilebilir</a:t>
            </a:r>
            <a:r>
              <a:rPr lang="tr-TR" sz="2600" dirty="0">
                <a:effectLst/>
              </a:rPr>
              <a:t>. Bebekler için geliştirilmiş bir ürün olan Eti Cici Bebe, yetişkin tüketicilerin de sevdiği bir bisküvidir. Bu ürün yetişkinler için pazara lanse edilirse yeni kullanıcılara ulaşılmış olacaktır. </a:t>
            </a:r>
          </a:p>
        </p:txBody>
      </p:sp>
    </p:spTree>
    <p:extLst>
      <p:ext uri="{BB962C8B-B14F-4D97-AF65-F5344CB8AC3E}">
        <p14:creationId xmlns:p14="http://schemas.microsoft.com/office/powerpoint/2010/main" val="2704756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60649"/>
            <a:ext cx="7811027" cy="5598150"/>
          </a:xfrm>
        </p:spPr>
        <p:txBody>
          <a:bodyPr>
            <a:normAutofit/>
          </a:bodyPr>
          <a:lstStyle/>
          <a:p>
            <a:pPr algn="just"/>
            <a:r>
              <a:rPr lang="tr-TR" sz="2800" b="1" i="1" dirty="0"/>
              <a:t>Yeni kullanım alanları; </a:t>
            </a:r>
            <a:r>
              <a:rPr lang="tr-TR" sz="2800" dirty="0"/>
              <a:t>mevcut ürün veya hizmetin yeni kullanım alanlarının keşfedilmesi ile lider firma pazar payını genişletecektir. Bazı yemeklerin yapımında malzeme olarak maden suyu kullanılması, </a:t>
            </a:r>
            <a:r>
              <a:rPr lang="tr-TR" sz="2800" dirty="0" err="1"/>
              <a:t>Etimek’ten</a:t>
            </a:r>
            <a:r>
              <a:rPr lang="tr-TR" sz="2800" dirty="0"/>
              <a:t> tatlı yapılması, hazır çorba karışımlarının daha farklı bir tarifle yemek sosu olarak hazırlanması, evde yapılan konservelerde aspirin kullanılması bu konuya verilen örnekler olabilir. </a:t>
            </a:r>
          </a:p>
        </p:txBody>
      </p:sp>
    </p:spTree>
    <p:extLst>
      <p:ext uri="{BB962C8B-B14F-4D97-AF65-F5344CB8AC3E}">
        <p14:creationId xmlns:p14="http://schemas.microsoft.com/office/powerpoint/2010/main" val="2461332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980729"/>
            <a:ext cx="8640960" cy="4878070"/>
          </a:xfrm>
        </p:spPr>
        <p:txBody>
          <a:bodyPr>
            <a:noAutofit/>
          </a:bodyPr>
          <a:lstStyle/>
          <a:p>
            <a:pPr algn="just"/>
            <a:r>
              <a:rPr lang="tr-TR" sz="2800" b="1" i="1" dirty="0"/>
              <a:t>Daha fazla kullandırtmak; </a:t>
            </a:r>
            <a:r>
              <a:rPr lang="tr-TR" sz="2800" dirty="0"/>
              <a:t>lider pazar payını genişletmek için ürün ve hizmeti tüketicinin daha fazla kullanmasına yönelik uygulamalara da başvuracaktır. Kepeği önlemekte kullanılacak olan bir şampuan markasının, saçların günde bir sefer değil de iki sefer yıkanmasına yönelik yapmış olduğu kampanya bu konuya güzel bir örnek olabilir. Kolalı içecek firmaları düzenledikleri tutundurma kampanyalarında büyük boy cam bardaklar vererek bu tür içeceklerin sadece bu boydaki bardaklarda içilmesi gerektiğini tüketicinin zihnine yerleştirerek daha fazla tüketime neden olmuşlardır. </a:t>
            </a:r>
          </a:p>
        </p:txBody>
      </p:sp>
    </p:spTree>
    <p:extLst>
      <p:ext uri="{BB962C8B-B14F-4D97-AF65-F5344CB8AC3E}">
        <p14:creationId xmlns:p14="http://schemas.microsoft.com/office/powerpoint/2010/main" val="2946372420"/>
      </p:ext>
    </p:extLst>
  </p:cSld>
  <p:clrMapOvr>
    <a:masterClrMapping/>
  </p:clrMapOvr>
</p:sld>
</file>

<file path=ppt/theme/theme1.xml><?xml version="1.0" encoding="utf-8"?>
<a:theme xmlns:a="http://schemas.openxmlformats.org/drawingml/2006/main" name="Tema2">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Özel 1">
      <a:majorFont>
        <a:latin typeface="Tempus Sans ITC"/>
        <a:ea typeface=""/>
        <a:cs typeface=""/>
      </a:majorFont>
      <a:minorFont>
        <a:latin typeface="Tempus Sans ITC"/>
        <a:ea typeface=""/>
        <a:cs typeface=""/>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1005</TotalTime>
  <Words>1442</Words>
  <Application>Microsoft Office PowerPoint</Application>
  <PresentationFormat>Ekran Gösterisi (4:3)</PresentationFormat>
  <Paragraphs>84</Paragraphs>
  <Slides>32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32</vt:i4>
      </vt:variant>
    </vt:vector>
  </HeadingPairs>
  <TitlesOfParts>
    <vt:vector size="39" baseType="lpstr">
      <vt:lpstr>Arial</vt:lpstr>
      <vt:lpstr>Courier New</vt:lpstr>
      <vt:lpstr>Tempus Sans ITC</vt:lpstr>
      <vt:lpstr>Trebuchet MS</vt:lpstr>
      <vt:lpstr>Wingdings</vt:lpstr>
      <vt:lpstr>Wingdings 2</vt:lpstr>
      <vt:lpstr>Tema2</vt:lpstr>
      <vt:lpstr> Ünite 6 Rekabetçi Pazarlama Stratejileri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6  Rekabetçi Pazarlama Stratejileri</dc:title>
  <dc:creator>Dell Optiplex 990</dc:creator>
  <cp:lastModifiedBy>asus-pc</cp:lastModifiedBy>
  <cp:revision>11</cp:revision>
  <dcterms:created xsi:type="dcterms:W3CDTF">2011-07-20T04:20:12Z</dcterms:created>
  <dcterms:modified xsi:type="dcterms:W3CDTF">2019-09-21T11:12:45Z</dcterms:modified>
</cp:coreProperties>
</file>